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ink/ink1.xml" ContentType="application/inkml+xml"/>
  <Override PartName="/ppt/tags/tag2.xml" ContentType="application/vnd.openxmlformats-officedocument.presentationml.tags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67" r:id="rId2"/>
    <p:sldId id="416" r:id="rId3"/>
    <p:sldId id="379" r:id="rId4"/>
    <p:sldId id="384" r:id="rId5"/>
    <p:sldId id="395" r:id="rId6"/>
    <p:sldId id="397" r:id="rId7"/>
    <p:sldId id="387" r:id="rId8"/>
    <p:sldId id="392" r:id="rId9"/>
    <p:sldId id="393" r:id="rId10"/>
    <p:sldId id="394" r:id="rId11"/>
    <p:sldId id="403" r:id="rId12"/>
    <p:sldId id="404" r:id="rId13"/>
    <p:sldId id="405" r:id="rId14"/>
    <p:sldId id="406" r:id="rId15"/>
    <p:sldId id="407" r:id="rId16"/>
    <p:sldId id="396" r:id="rId17"/>
    <p:sldId id="417" r:id="rId18"/>
    <p:sldId id="418" r:id="rId19"/>
    <p:sldId id="408" r:id="rId20"/>
    <p:sldId id="412" r:id="rId21"/>
    <p:sldId id="376" r:id="rId22"/>
    <p:sldId id="398" r:id="rId23"/>
    <p:sldId id="414" r:id="rId24"/>
    <p:sldId id="357" r:id="rId25"/>
    <p:sldId id="358" r:id="rId26"/>
    <p:sldId id="413" r:id="rId27"/>
    <p:sldId id="415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3001ECE-1C43-4F84-999C-6B0551A9B09B}">
          <p14:sldIdLst>
            <p14:sldId id="267"/>
            <p14:sldId id="416"/>
            <p14:sldId id="379"/>
            <p14:sldId id="384"/>
            <p14:sldId id="395"/>
            <p14:sldId id="397"/>
            <p14:sldId id="387"/>
            <p14:sldId id="392"/>
            <p14:sldId id="393"/>
            <p14:sldId id="394"/>
            <p14:sldId id="403"/>
            <p14:sldId id="404"/>
            <p14:sldId id="405"/>
            <p14:sldId id="406"/>
            <p14:sldId id="407"/>
            <p14:sldId id="396"/>
            <p14:sldId id="417"/>
            <p14:sldId id="418"/>
            <p14:sldId id="408"/>
            <p14:sldId id="412"/>
            <p14:sldId id="376"/>
            <p14:sldId id="398"/>
            <p14:sldId id="414"/>
            <p14:sldId id="357"/>
            <p14:sldId id="358"/>
            <p14:sldId id="413"/>
            <p14:sldId id="415"/>
          </p14:sldIdLst>
        </p14:section>
        <p14:section name="无标题节" id="{40501A25-AF13-40C5-816F-0299E60B6E5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0" autoAdjust="0"/>
    <p:restoredTop sz="95170" autoAdjust="0"/>
  </p:normalViewPr>
  <p:slideViewPr>
    <p:cSldViewPr snapToGrid="0">
      <p:cViewPr varScale="1">
        <p:scale>
          <a:sx n="97" d="100"/>
          <a:sy n="97" d="100"/>
        </p:scale>
        <p:origin x="2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325.52155" units="1/cm"/>
          <inkml:channelProperty channel="Y" name="resolution" value="570.15833" units="1/cm"/>
          <inkml:channelProperty channel="T" name="resolution" value="1" units="1/dev"/>
        </inkml:channelProperties>
      </inkml:inkSource>
      <inkml:timestamp xml:id="ts0" timeString="2019-11-21T07:54:21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3446 16034 0,'17'7'0,"4"0"16,-2 1-16,-5 2 16,2-3-1,0 3-15,3-3 16,3 0 0,3-4-16,2 1 15,3-1-15,2-2 16,5-1-1,3-1-15,6 0 16,4 3-16,3 1 16,4-3-1,5 0-15,7 0 16,3-6 0,7-3-16,5-4 15,6-1 1,7-4-1,5-2-15,5 2 0,1 1 16,2 0 0,3 0-16,3 4 15,2 3 1,3 3-16,6 1 16,2 1-1,4 3-15,0 4 16,2 0-1,-1 2-15,4 1 16,-1 2 0,4 1-16,5 1 15,5 2-15,7 1 16,12-2 0,9-9-16,-38-1 15</inkml:trace>
  <inkml:trace contextRef="#ctx0" brushRef="#br0" timeOffset="9883.9333">7136 14036 0,'-1'25'16,"3"6"-1,4-2-15,5-5 16,1-8-16,-1-7 16,-11-9-1,6 5-15</inkml:trace>
  <inkml:trace contextRef="#ctx0" brushRef="#br0" timeOffset="10100.5272">6960 14702 0,'59'-44'15,"26"-30"-15,8-7 16,-1-1 0,-6 4-16,-9 8 15,-11 13 1,-16 14-16,-19 15 16</inkml:trace>
  <inkml:trace contextRef="#ctx0" brushRef="#br0" timeOffset="11021.0495">7581 14360 0,'24'-23'16,"9"-5"-16,-2 4 15,-2 10 1,-4 14-16,-2 15 16,-8 14-1,-1 7-15,-1 2 16,-3-3-16,1-6 16,-4-9-1,1-11-15,1-4 16,4-2-1,-13-3-15,6 8 16,-6 9-16,-7 13 16,-4 7-1,-5 8-15,-2 3 16,0-5 0,5-9-16,4-13 15,4-8 1,10-14-16,7-15 15,9-10 1,9-10-16,3-2 16,1 3-1,-4 5-15,-3 10 16,-8 12-16,-5 11 16,-3 17-16,-2 12 15,-6 9 1,0-1-16,-3-5 15,5-9 1,4-8-16,3-7 16,0-8-16,4-6 15,2-1-15,0-3 16,-3 1 0,-2 2-16,-13 4 15,0 0-15,0 0 16,0 0-1,0 0-15,0 0 16,0 0-16,0 0 16,7-6-1,0 0-15,-5-3 16,2 0-16,2-2 16,1 2-1,2 1-15,-9 8 16,10 2-1,-1 10-15,-11 19 16,-8 16-16,-8 11 16,-6 6-1,1 3-15,1-7 16,-4-7 0,1-9-16,-3-14 15,4-6 1,-2-14-1</inkml:trace>
  <inkml:trace contextRef="#ctx0" brushRef="#br0" timeOffset="13150.8727">7396 14582 0,'0'0'0,"-13"0"16,-2 0-16,6 4 15,7 9-15,7 10 16,8 6-1,5 6 1,4 0-16,-3-4 16,0-10-16,-2-11 15,2-14 1,-2-20-16,-4-16 16,-1-14-1,-3-6-15,0-2 16,1 2-1,5 6-15,6 8 16,7 6-16,1 9 16,9 12-1,-2 18-15,-4 24 16,-10 25 0,-11 20-16,-7 8 15,-7-4 1,-6-16-16,-7-18 15,-3-22 1,-3-21-16,7-16 16,12-13-1,3-9-15,0-3 16,2 0 0,0 6-16,0 11 15,0 10-15,-2 19 16,-2 3-1,-3 26-15,-6 24 16,-6 17 0,-1 2-16,-2-6 15,4-12 1,3-14-16,5-13 16,5-13-16,3-14 15,0 0-15,0 0 16,-2 10-1,-1 11-15,-1 17 16,-7 23-16,-4 17 16,-4 13-1,-1-3-15,4-9 16,1-16 0,7-17-16,6-20 15,8-20 1,7-18-16,6-11 15,9-11 1,6 3-16,9 2 16,7 0-16,11 0 15,8-3 1,4-3-16,3-4 16,0 0-1,-5 0-15,-18 7 16,-16 1-1</inkml:trace>
  <inkml:trace contextRef="#ctx0" brushRef="#br0" timeOffset="13367.4569">8044 14702 0,'0'0'0,"0"0"0,31-4 16,18-4-1,10-2-15,0 0 16,-15-3 0,-16 3-16</inkml:trace>
  <inkml:trace contextRef="#ctx0" brushRef="#br0" timeOffset="13501.317">8355 14634 0,'0'0'16,"0"0"-16,19 19 15,20 0 1,17-6-16,7-19 16,-4-26-1,-15-4-15</inkml:trace>
  <inkml:trace contextRef="#ctx0" brushRef="#br0" timeOffset="13721.424">9078 13908 0,'0'0'0,"11"36"15,-3 45 1,-15 43-16,-16 29 15,-15 15-15,-7-1 16,-1-13 0,1-19-16,3-21 15,-2-33 1,7-32-16</inkml:trace>
  <inkml:trace contextRef="#ctx0" brushRef="#br0" timeOffset="14051.3217">8347 14095 0,'79'70'0,"37"28"16,10 6 0,0-2-16,-12-8 15,-7-4 1,-11-8-16,-13-8 16,-11-13-1,-9-10-15,-13-14 16,-9-16-1,-17-27-15,-11-7 16</inkml:trace>
  <inkml:trace contextRef="#ctx0" brushRef="#br0" timeOffset="14283.9486">8868 13582 0,'-4'29'0,"9"23"16,14 22 0,13 15-16,9 10 15,8 15 1,-13 3-16,-13-26 15</inkml:trace>
  <inkml:trace contextRef="#ctx0" brushRef="#br0" timeOffset="14601.3057">7396 14394 0,'0'0'0,"17"24"16,13 8 0,14 0-16,9-7 15,-3-15 1,-11-7-16</inkml:trace>
  <inkml:trace contextRef="#ctx0" brushRef="#br0" timeOffset="14767.2531">7825 14224 0,'-26'23'15,"-8"25"-15,-5 20 16,0 22 0,0 7-16,-1-4 15,8-24 1</inkml:trace>
  <inkml:trace contextRef="#ctx0" brushRef="#br0" timeOffset="14950.7513">7296 14822 0,'13'-26'15,"22"-22"1,23-15-16,29-11 15,25-1 1,26 5 0,13 15-16,-30 16 15</inkml:trace>
  <inkml:trace contextRef="#ctx0" brushRef="#br0" timeOffset="15823.1408">21349 16752 0,'-317'-36'0,"-137"-17"16,9 3-1,56-30-15,72-10 16,36 17 0,21 2-16,65 19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325.52155" units="1/cm"/>
          <inkml:channelProperty channel="Y" name="resolution" value="570.15833" units="1/cm"/>
          <inkml:channelProperty channel="T" name="resolution" value="1" units="1/dev"/>
        </inkml:channelProperties>
      </inkml:inkSource>
      <inkml:timestamp xml:id="ts0" timeString="2019-11-21T08:04:38.6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22880 10687 0,'69'10'16,"46"9"-16,22 11 15,17 11-15,7 9 16,1 5 0,5 7-16,6 3 15,3 4 1,-2 4-16,-4-2 15,-3 0 1,-4-2-16,-7-1 16,-12-3-1,-9-1-15,-19 2 16,-19 2 0,-23 4-16,-22 10 15,-32 6 1,-33 11-16,-42 12 15,-48 20-15,-46 22 16,-54 34 0,-49 40-16,-42 42 15,-40 45 1,58-56-16</inkml:trace>
  <inkml:trace contextRef="#ctx0" brushRef="#br0" timeOffset="9900.4812">27402 16675 0,'-229'-208'16,"-110"-30"-1,3 218 1,17 104-16,22 25 16,11-9-16,37-10 15,6-13-15,57-12 16,101-61-1,79-63-15,-18-24 16,-42 5-16,-37 7 16,-27 14-16,-23-2 15,-23 3 1,-21 31-16,197 25 0,-215 0 16,43 8-1</inkml:trace>
  <inkml:trace contextRef="#ctx0" brushRef="#br0" timeOffset="55221.0358">6918 16470 0,'55'4'0,"25"5"16,4 2 0,-3-2-16,-1 4 15,1-4 1,0 0-16,6-3 16,2-2-16,5-3 15,4-5 1,1 1-1,7-6-15,0 0 16,1-2-16,4 1 16,3 1-16,3-1 15,2 0 1,2 1-16,1-4 16,4 1-1,-1-1-15,2 1 16,-1-1-1,-4 1-15,1-3 16,-1 3-16,-2 0 16,-3 0-1,-2 6-15,-6-1 16,-3 0 0,-5 1-16,-5 5 15,-7 1 1,-6 1-16,-1 3 15,-4 0 1,1-1-16,-17-3 16,-20 0-1</inkml:trace>
  <inkml:trace contextRef="#ctx0" brushRef="#br0" timeOffset="56204.7199">17946 16377 0,'73'-6'0,"31"0"16,7-2 0,0 1-16,-5 1 15,0 2 1,0 2-16,-2 1 16,2 4-1,-1 0-15,-2 4 16,0 4-1,-5 1-15,-2 1 16,-23-2-16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325.52155" units="1/cm"/>
          <inkml:channelProperty channel="Y" name="resolution" value="570.15833" units="1/cm"/>
          <inkml:channelProperty channel="T" name="resolution" value="1" units="1/dev"/>
        </inkml:channelProperties>
      </inkml:inkSource>
      <inkml:timestamp xml:id="ts0" timeString="2019-11-21T08:07:07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2219 4485 0,'0'0'16,"21"-12"-16,14-5 15,5 2 1,4 2-16,1 2 16,6 1-1,6 3-15,7-1 16,5 1 0,6-3-16,4 4 15,1 0 1,7 0-16,2 4 15,3-1 1,1 7-16,4 0 16,5-1-16,4 1 15,5-2 1,9-2-16,6-3 16,7-2-1,2 1-15,6-1 16,3 3-1,3 2-15,1 0 16,0 2 0,-2-1-16,2 3 15,2 2 1,4 1-16,5 1 16,3 1-16,3-3 15,3-1 1,1 3-16,1-1 15,1 1 1,0 1-16,0-3 16,5 4-1,-2-3-15,-1 6 16,3 3 0,-1 1-16,1 5 15,-3-2 1,-41-6-16</inkml:trace>
  <inkml:trace contextRef="#ctx0" brushRef="#br0" timeOffset="19933.351">25309 14284 0,'2'56'0,"-1"34"16,2 21 0,1 9-16,-1 8 15,-1 8 1,1 9-16,0 10 16,2 9-1,3 6-15,0 5 16,4 4-1,0-1-15,2 2 16,4 2-16,2-1 16,0 2-1,1 1-15,1-2 16,-4-5-16,3-2 16,-1-8-1,-3-13-15,1-9 16,-3-13-1,1-18-15,-3-19 16,2-28 0,-6-28-16,-4-22 15</inkml:trace>
  <inkml:trace contextRef="#ctx0" brushRef="#br0" timeOffset="20498.9089">25881 14343 0,'0'69'16,"0"49"0,5 31-16,1 17 15,2 16 1,1 13-16,7 10 16,3 8-1,6 9-15,-2-3 16,4-6-1,2-2-15,3-1 16,0 1-16,3 0 16,-1-3-1,0-5-15,-3-4 16,-1-10 0,-5-17-16,-2-14 15,-8-30-15,-8-35 16</inkml:trace>
  <inkml:trace contextRef="#ctx0" brushRef="#br0" timeOffset="20983.2249">25073 16086 0,'0'0'0,"0"0"15,27-10-15,20-5 16,8-2-1,7 2-15,1 5 16,-3 6 0,-6 4-16,-9 3 15,-12 1-15,-11-4 16,-13-4 0,-9 4-16,2-5 15</inkml:trace>
  <inkml:trace contextRef="#ctx0" brushRef="#br0" timeOffset="21284.0413">24981 15822 0,'-23'28'16,"-10"21"0,-2 17-16,0 6 15,4 9-15,1 6 16,5 3 0,6 4-16,-1-3 15,7-6 1,0-10-16,-1-17 15,0-20 1</inkml:trace>
  <inkml:trace contextRef="#ctx0" brushRef="#br0" timeOffset="22183.5065">24914 15847 0,'22'36'16,"14"24"-16,4 18 15,1 8 1,0 4-16,-5-4 16,-5-8-1,-7-9-15,-6-4 16,-2-7-16,-10-8 16,-9-9-1,-13-17-15,-10-15 16,-10-14-1,-7-9-15,-1-6 16,2 1-16,2 3 16,2 2-1,7 4-15,4 3 16,9 1-16,6 2 16,12 4-1,0-4-15,9-3 16,11-4-16,13-2 15,11-2 1,9-2-16,-9 2 16,-11 5-16</inkml:trace>
  <inkml:trace contextRef="#ctx0" brushRef="#br0" timeOffset="22482.3192">25796 16086 0,'0'0'16,"0"0"-1,35-5-15,20-4 16,7-5 0,-1 1-16,-2 1 15,-6 2-15,-7 0 16,-10-6 0,-11 3-16</inkml:trace>
  <inkml:trace contextRef="#ctx0" brushRef="#br0" timeOffset="22732.9986">26360 15625 0,'0'0'0,"0"0"16,30-16-1,20-10-15,6 1 16,1 4 0,-6 4-16,-9 0 15,-7 2-15,-8-2 16,-8 0 0,-10 4-1</inkml:trace>
  <inkml:trace contextRef="#ctx0" brushRef="#br0" timeOffset="22953.1011">26645 15582 0,'-4'49'16,"1"24"-16,4 6 15,1-1 1,2-4-16,-1-4 15,5-5-15,-2-2 16,0-5 0,-1-8-16,0-19 15,-1-12-15,-1-9 16</inkml:trace>
  <inkml:trace contextRef="#ctx0" brushRef="#br0" timeOffset="23216.3168">27074 15735 0,'33'-1'16,"22"-2"-16,12-4 15,8-2 1,4-2-1,-2-3-15,-5 1 0,-6-3 16,-5-4 0,-9-4-16,-15-5 15,-11-4 1,-10 5-16</inkml:trace>
  <inkml:trace contextRef="#ctx0" brushRef="#br0" timeOffset="23451.9611">27831 15359 0,'0'0'16,"0"0"-1,34 9-15,13 3 16,-3 5 0,-8 4-16,-11 2 15,-9 5-15,-13 8 16,-12 8-1,-13 5-15,-11 4 16,-9-2 0,-6-12-16,5-20 15,7-28-15,9-8 16</inkml:trace>
  <inkml:trace contextRef="#ctx0" brushRef="#br0" timeOffset="23949.8144">28654 13686 0,'0'0'16,"0"0"-16,14 39 15,3 36-15,2 26 16,-3 29 0,-6 25-16,-5 19 15,4 22 1,3 14-16,0 16 15,4 11 1,8 2 0,5 1-16,2-7 15,5-1-15,-3-11 16,0-7-16,0-3 16,-3-3-1,-3 2 1,-6 0-16,-2-12 15,-8-12-15,-4-20 16,-4-30 0,-7-38-16,-5-39 15,1-28 1</inkml:trace>
  <inkml:trace contextRef="#ctx0" brushRef="#br0" timeOffset="24570.0154">29208 13225 0,'-1'44'16,"0"36"-16,-2 18 16,0 17-16,2 9 15,3 20-15,3 11 16,5 13-1,-1 13-15,3 8 16,6 6-16,4 3 16,7 8-1,2 3-15,1 1 16,1 0 0,3-7-16,-4-3 15,-3-11 1,-4-10-16,-4-11 15,0-6-15,-10-8 16,-6-8 0,-9-21-1,-6-33-15,0-32 16</inkml:trace>
  <inkml:trace contextRef="#ctx0" brushRef="#br0" timeOffset="24937.0118">28571 15658 0,'0'0'16,"0"0"-1,35-17-15,18-7 16,10-3-1,2 0-15,-6 5 16,-11 5-16,-16 2 16,-13 5-1,-7-1-15</inkml:trace>
  <inkml:trace contextRef="#ctx0" brushRef="#br0" timeOffset="25250.3717">28293 15334 0,'0'0'0,"0"0"16,0 0-1,32-12-15,15-5 16,4 0 0,2 0-16,-10 3 15,-13 4-15</inkml:trace>
  <inkml:trace contextRef="#ctx0" brushRef="#br0" timeOffset="25450.4254">28386 15513 0,'0'38'15,"0"27"-15,-1 17 16,3 10 0,3 5-16,1-8 15,0-22-15</inkml:trace>
  <inkml:trace contextRef="#ctx0" brushRef="#br0" timeOffset="25799.3703">29369 15351 0,'0'0'15,"0"0"-15,30 0 16,17-1-1,4-2-15,-10-7 16,-12 2-16</inkml:trace>
  <inkml:trace contextRef="#ctx0" brushRef="#br0" timeOffset="26034.0068">29899 15026 0,'-8'40'15,"-14"35"-15,-10 23 16,-4 10 0,-1-4-16,5-15 15,5-17 1,4-19-16,1-29 15,7-34-15,5-9 16</inkml:trace>
  <inkml:trace contextRef="#ctx0" brushRef="#br0" timeOffset="26249.5937">29899 15086 0,'21'31'0,"11"25"16,3 21-16,0 13 16,-4 2-1,-3-8 1,-10-12-16,-10-13 16,-12-18-16,-11-22 15,-11-22-15,4-7 16</inkml:trace>
  <inkml:trace contextRef="#ctx0" brushRef="#br0" timeOffset="26417.0504">29713 15445 0,'0'0'15,"0"0"-15,0 0 16,27-4-16,20-6 15,16-6 1,3-8-16,-12 1 16</inkml:trace>
  <inkml:trace contextRef="#ctx0" brushRef="#br0" timeOffset="31403.6454">25116 4955 0,'-16'-4'15,"1"4"-15,6 6 16,13 3 0,12 8-16,9 2 15,11 6-15,13-3 16,17-1 0,12 0-16,10-8 15,12 0 1,7-5-16,3 1 15,2-5 1,-4 1-16,-3 1 16,-8-4-1,-6 4-15,-10-3 16,-11 0 0,-7-3-16,-9-6 15,-11-1 1,-11-5-16,-16-3 15,-20-4-15,-5 3 16</inkml:trace>
  <inkml:trace contextRef="#ctx0" brushRef="#br0" timeOffset="31833.8103">25107 5545 0,'0'0'0,"30"8"15,26 3 1,12-4-16,14-3 16,9-3-16,9-5 15,8-1 1,2-3-16,1 2 16,-1 0-1,-2 1-15,-8 1 16,-5 4-16,-9-1 15,-11 1 1,-10 0-16,-12 0 16,-12 0-1,-15-2-15,-17-5 16,-9-2 0</inkml:trace>
  <inkml:trace contextRef="#ctx0" brushRef="#br0" timeOffset="32286.058">26134 4272 0,'0'0'0,"0"0"15,0 0 1,0 0-16,0 0 15,0 0 1,-17 45-16,-14 30 16,-14 15-16,-8 1 15,-7 0 1,-1-3-16,4-11 16,8-18-1,15-18-15,18-20 16,13-24-16,11-26 15,11-23 1,-3 4-16</inkml:trace>
  <inkml:trace contextRef="#ctx0" brushRef="#br0" timeOffset="32550.7722">26142 4356 0,'22'39'0,"9"23"16,-8 9-1,-6 3-15,-5 1 16,-2 0 0,-4-2-16,-4-10 15,-2-14 1,-3-16-16,-5-14 15,-5-17-15,0-6 16,2-1 0</inkml:trace>
  <inkml:trace contextRef="#ctx0" brushRef="#br0" timeOffset="32717.2325">25881 4843 0,'0'0'15,"0"0"-15,0 0 16,33-5 0,27-12-16,16 0 15,7-2 1,-17 4-16,-22 4 16</inkml:trace>
  <inkml:trace contextRef="#ctx0" brushRef="#br0" timeOffset="33084.2374">25695 5929 0,'0'0'16,"0"0"-16,0 0 15,33 2 1,24-1-16,11-2 15,5-5 1,-4 3-16,-7 2 16,-9 1-16,-15 0 15,-14 0 1</inkml:trace>
  <inkml:trace contextRef="#ctx0" brushRef="#br0" timeOffset="33300.8241">26066 6100 0,'-3'50'16,"-3"31"-1,3 4-15,3 1 16,5-6-1,9-12-15,4-25 16,4-33 0,-3-16-16</inkml:trace>
  <inkml:trace contextRef="#ctx0" brushRef="#br0" timeOffset="33633.725">27368 5349 0,'0'0'16,"39"-9"-16,26-2 16,14-1-16,5 4 15,6 4 1,-5 3 0,-13 6-16,-18 0 15,-20-1 1,-15-4-16</inkml:trace>
  <inkml:trace contextRef="#ctx0" brushRef="#br0" timeOffset="33869.3641">28042 5238 0,'0'0'0,"0"0"16,33 0-1,21 9-15,4 7 16,-3 10 0,-16 8-16,-18 12 15,-25 14 1,-31 12-16,-22 1 16,-12-16-1,11-18-15,18-18 16</inkml:trace>
  <inkml:trace contextRef="#ctx0" brushRef="#br0" timeOffset="34400.8212">28789 5280 0,'0'0'15,"0"0"-15,43 2 16,33 2-1,18-2-15,16-4 16,10 1 0,7-4-16,-1-2 15,-6-2 1,-7 1-16,-6 2 16,-12-1-16,-12 2 15,-15 0 1,-13 1-16,-21 0 15,-16 3-15</inkml:trace>
  <inkml:trace contextRef="#ctx0" brushRef="#br0" timeOffset="34768.819">28864 5631 0,'0'0'16,"0"0"-1,32-7-15,21-3 16,23-3-1,20 0-15,9-1 16,5 1-16,2 2 16,-1 1-1,-5 3-15,-1-1 16,-12 2 0,-8 1-16,-7 0 15,-11-9-15,-16-10 16,-18 3-1</inkml:trace>
  <inkml:trace contextRef="#ctx0" brushRef="#br0" timeOffset="35100.7266">29352 4331 0,'0'0'16,"0"0"-16,43-4 16,34-3-16,18-3 15,7 2 1,-7-1-16,-24-3 16,-27 0-1</inkml:trace>
  <inkml:trace contextRef="#ctx0" brushRef="#br0" timeOffset="35318.3177">29680 4383 0,'0'0'15,"-8"36"1,-2 25-16,0 18 15,2 12 1,2 4-16,8 2 16,4-18-1,-3-21-15</inkml:trace>
  <inkml:trace contextRef="#ctx0" brushRef="#br0" timeOffset="35717.4053">29595 5912 0,'-21'34'15,"-14"26"-15,-6 16 16,-5 11-16,0 7 15,2 0-15,7-19 16,9-25 0,5-35-16,7-16 15,7-5 1</inkml:trace>
  <inkml:trace contextRef="#ctx0" brushRef="#br0" timeOffset="35917.9452">29486 5929 0,'0'0'16,"24"20"-1,14 15-15,9 18 16,7 15 0,3 12-16,5 6 15,-5 3 1,-6-11-16,-12-17 15,-18-26 1,-11-18 0</inkml:trace>
  <inkml:trace contextRef="#ctx0" brushRef="#br0" timeOffset="36085.4039">29402 6322 0,'0'0'16,"0"0"-16,55-4 16,40-8-1,14-14-15,-6 9 16,-26 8 0</inkml:trace>
  <inkml:trace contextRef="#ctx0" brushRef="#br0" timeOffset="116709.2364">22536 15112 0,'-19'-28'15,"-9"-19"1,0-4-16,1 2 15,2 5 1,-3 9-16,-1 12 16,-6 15-1,-2 18-15,-3 23 16,3 20 0,-1 16-16,4 12 15,4 7-15,9-4 16,10-7-1,9-10-15,11-19 16,9-16 0,10-17-16,7-19 15,5-21-15,8-23 16,9-22 0,6-20-16,2-7 15,0-2 1,-2 12-16,-10 21 15,-9 18 1,-9 29-16,-14 23 16,-7 27-1,-5 24-15,-4 13 16,-3 7 0,9 8-16,5 0 15,11-2-15,5-12 16,10-9-1,3-14-15,9-17 16,3-18 0,2-16-16,-1-15 15,0-17-15,-4-18 16,-6-16 0,-3-10-16,-10-10 15,-12-2 1,-12 6-16,-8 14 15,-12 13 1,-7 22-16,-9 21 16,-4 28-1,-3 25-15,-4 21 16,4 14 0,4 4-16,11-5 15,9-9-15,14-15 16,9-15-1,10-21-15,14-19 16,10-25-16,11-17 16,6-6-1,2 4-15,-7 17 16,-10 23 0,-8 26-16,-11 29 15,-18 21 1,-4 21-16,-4 6 15,3 2 1,6-12-16,11-20 16,13-30-16,8-30 15,0-33 1,-11-4-16</inkml:trace>
  <inkml:trace contextRef="#ctx0" brushRef="#br0" timeOffset="117695.9219">9019 14369 0,'-79'59'0,"-25"36"16,6 21-16,12 17 15,12 18 1,7 11-16,7-2 15,8-12 1,6-19-16,10-26 16,4-39-16,6-27 15,0-33 1</inkml:trace>
  <inkml:trace contextRef="#ctx0" brushRef="#br0" timeOffset="117942.6031">8540 14540 0,'76'62'0,"24"38"15,-4 23 1,-14 15-16,-19 11 15,-10 1 1,-12-14-16,-7-16 16,-10-30-1,-8-31-15</inkml:trace>
  <inkml:trace contextRef="#ctx0" brushRef="#br0" timeOffset="118176.2349">8490 15292 0,'46'8'0,"23"-3"16,9-5-1,7-4-15,3-2 16,7 4-16,-20 2 16</inkml:trace>
  <inkml:trace contextRef="#ctx0" brushRef="#br0" timeOffset="118342.6881">9817 15343 0,'95'-3'0,"47"-10"16,7-14 0,-32 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T" type="integer" max="2.14748E9" units="dev"/>
        </inkml:traceFormat>
        <inkml:channelProperties>
          <inkml:channelProperty channel="X" name="resolution" value="325.52155" units="1/cm"/>
          <inkml:channelProperty channel="Y" name="resolution" value="570.15833" units="1/cm"/>
          <inkml:channelProperty channel="T" name="resolution" value="1" units="1/dev"/>
        </inkml:channelProperties>
      </inkml:inkSource>
      <inkml:timestamp xml:id="ts0" timeString="2019-11-21T08:10:07.1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29637 10483 0,'-26'26'15,"-7"18"-15,10 10 16,8 8 0,14 8-16,11 4 15,5-2 1,5 2-16,5-1 15,5-5 1,6-6-16,3-9 16,11-22-1,-4-15-15</inkml:trace>
  <inkml:trace contextRef="#ctx0" brushRef="#br0" timeOffset="484.3235">30495 10584 0,'-23'38'15,"-19"30"1,-15 18-16,-7 9 15,-6 5 1,-2 4-16,1-4 16,4-10-1,9-6-15,12-18 16,8-17 0,12-18-16,13-14 15,15-8-15,8-7 16,5 1-1,0 3-15,-1 1 16,-1 8 0,2 10-16,1 17 15,0 17 1,-8 19-16,-9 22 16,-7 20-1,-8 15-15,-3 13 16,-3 8-1,3-2 1,11-10-16,2-36 16,0-36-16</inkml:trace>
  <inkml:trace contextRef="#ctx0" brushRef="#br0" timeOffset="1099.9962">29662 7134 0,'-11'-7'16,"0"2"-1,15 7-15,13 9 16,15 13-16,7 10 15,9 11 1,-6 3-16,-5 1 16,-3-1-1,-10 0-15,-3-9 16,-4-3 0,-3-7-16,-3-10 15,2-10-15,4-15 16,11-20-1,12-18 1,-6 4-16</inkml:trace>
  <inkml:trace contextRef="#ctx0" brushRef="#br0" timeOffset="1333.6328">30453 7032 0,'2'45'0,"-6"28"16,-12 15-1,-15 15-15,-20 11 16,-22 9 0,-17 9-16,-22 15 15,-28 18 1,-26 26-16,-28 6 15,35-40 1</inkml:trace>
</inkml:ink>
</file>

<file path=ppt/media/hdphoto1.wdp>
</file>

<file path=ppt/media/hdphoto2.wdp>
</file>

<file path=ppt/media/hdphoto3.wdp>
</file>

<file path=ppt/media/image1.png>
</file>

<file path=ppt/media/image10.jpeg>
</file>

<file path=ppt/media/image11.tiff>
</file>

<file path=ppt/media/image12.jpeg>
</file>

<file path=ppt/media/image13.jpeg>
</file>

<file path=ppt/media/image2.png>
</file>

<file path=ppt/media/image3.png>
</file>

<file path=ppt/media/image4.png>
</file>

<file path=ppt/media/image5.tiff>
</file>

<file path=ppt/media/image6.tiff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218B2-8F21-8A48-A834-93CF5B3C689D}" type="datetimeFigureOut">
              <a:rPr kumimoji="1" lang="zh-CN" altLang="en-US" smtClean="0"/>
              <a:t>2019/11/25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168F3-C8E9-E34D-AA7A-B416B19C3C8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都是酶促的核苷酸聚合过程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都以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为模板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都需要聚合酶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都遵从碱基互补配对规律</a:t>
            </a:r>
            <a:r>
              <a:rPr lang="zh-CN" altLang="en-US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；都需要能量。    模板不同，产物不同，复制是双向复制，转录是单向；真核复制时多起点，原核是单起点，每个基因的转录是固定起点（基因可以从多个不同的碱基为点同时进行转录）  复制的对象是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en-US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，转录的单位是基因  酶的种类不同  </a:t>
            </a:r>
            <a:endParaRPr lang="zh-CN" altLang="en-US" sz="900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168F3-C8E9-E34D-AA7A-B416B19C3C87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都是酶促的核苷酸聚合过程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都以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为模板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都需要聚合酶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都遵从碱基互补配对规律</a:t>
            </a:r>
            <a:r>
              <a:rPr lang="zh-CN" altLang="en-US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；都需要能量。</a:t>
            </a:r>
            <a:endParaRPr lang="zh-CN" altLang="en-US" sz="900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168F3-C8E9-E34D-AA7A-B416B19C3C87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都是酶促的核苷酸聚合过程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都以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为模板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都需要聚合酶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都遵从碱基互补配对规律</a:t>
            </a:r>
            <a:r>
              <a:rPr lang="zh-CN" altLang="en-US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；都需要能量。</a:t>
            </a:r>
            <a:endParaRPr lang="zh-CN" altLang="en-US" sz="900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168F3-C8E9-E34D-AA7A-B416B19C3C87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</a:t>
            </a:r>
            <a:r>
              <a:rPr kumimoji="1" lang="zh-CN" altLang="en-US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苯丙氨酸的密码子是</a:t>
            </a:r>
            <a:r>
              <a:rPr kumimoji="1" lang="en-US" altLang="zh-CN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UUU)MRNA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</a:t>
            </a:r>
            <a:r>
              <a:rPr kumimoji="1" lang="zh-CN" altLang="en-US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细胞中原有的</a:t>
            </a:r>
            <a:r>
              <a:rPr kumimoji="1" lang="en-US" altLang="zh-CN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kumimoji="1" lang="zh-CN" altLang="en-US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可以合成</a:t>
            </a:r>
            <a:r>
              <a:rPr kumimoji="1" lang="en-US" altLang="zh-CN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mRNA,</a:t>
            </a:r>
            <a:r>
              <a:rPr kumimoji="1" lang="zh-CN" altLang="en-US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这些</a:t>
            </a:r>
            <a:r>
              <a:rPr kumimoji="1" lang="en-US" altLang="zh-CN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kumimoji="1" lang="zh-CN" altLang="en-US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和原有的</a:t>
            </a:r>
            <a:r>
              <a:rPr kumimoji="1" lang="en-US" altLang="zh-CN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kumimoji="1" lang="zh-CN" altLang="en-US" sz="12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会作为蛋白质合成的模板干扰实验结果核苷酸。</a:t>
            </a:r>
            <a:endParaRPr kumimoji="1" lang="en-US" altLang="zh-CN" sz="12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168F3-C8E9-E34D-AA7A-B416B19C3C87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6C888A8-1F70-E847-8320-90F26457278C}" type="slidenum">
              <a:rPr lang="en-US" altLang="zh-CN"/>
              <a:t>17</a:t>
            </a:fld>
            <a:endParaRPr lang="en-US" altLang="zh-CN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学生在笔记本上画出原核与真核基因的结构模式图，要求有编码区、非编码区、启动子、终止子、外显子、内含子。</a:t>
            </a:r>
          </a:p>
          <a:p>
            <a:pPr eaLnBrk="1" hangingPunct="1"/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都是酶促的核苷酸聚合过程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都以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为模板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都需要聚合酶</a:t>
            </a:r>
            <a:r>
              <a:rPr lang="en-US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都遵从碱基互补配对规律</a:t>
            </a:r>
            <a:r>
              <a:rPr lang="zh-CN" altLang="en-US" sz="12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；都需要能量。</a:t>
            </a:r>
            <a:endParaRPr lang="zh-CN" altLang="en-US" sz="900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168F3-C8E9-E34D-AA7A-B416B19C3C87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168F3-C8E9-E34D-AA7A-B416B19C3C87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0680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31AC4-9A6F-43BD-B545-5FD542E1C169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055C-D811-48BA-AD36-71604111AEE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RNA%25E8%2581%259A%25E5%2590%2588%25E9%2585%25B6%25E4%25BD%259C%25E7%2594%25A82.MPG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标题 1311745"/>
          <p:cNvSpPr>
            <a:spLocks noGrp="1"/>
          </p:cNvSpPr>
          <p:nvPr>
            <p:ph type="ctrTitle"/>
          </p:nvPr>
        </p:nvSpPr>
        <p:spPr>
          <a:xfrm>
            <a:off x="2114550" y="2187576"/>
            <a:ext cx="7772400" cy="1470025"/>
          </a:xfrm>
        </p:spPr>
        <p:txBody>
          <a:bodyPr anchor="ctr"/>
          <a:lstStyle/>
          <a:p>
            <a:pPr eaLnBrk="1" hangingPunct="1"/>
            <a:r>
              <a:rPr lang="zh-CN" altLang="en-US" sz="4800" b="1" dirty="0" smtClean="0"/>
              <a:t>基因的表达</a:t>
            </a:r>
            <a:endParaRPr lang="zh-CN" altLang="en-US" sz="48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2542" y="169959"/>
            <a:ext cx="11605847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六、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多个基因 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一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环境因素    基因型   环境因素 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基因与基因    基因与基因产物    基因与环境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七、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线粒体和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叶绿体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 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转录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翻译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线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粒体和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叶绿体中的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子代的性状与母本的表现型一致，即母系遗传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76290" y="3922717"/>
            <a:ext cx="11605847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、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5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、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8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正确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11015" y="552980"/>
            <a:ext cx="1143703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资料</a:t>
            </a:r>
            <a:r>
              <a:rPr lang="en-US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：罗杰科恩伯格于</a:t>
            </a:r>
            <a:r>
              <a:rPr lang="en-US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</a:t>
            </a:r>
            <a:r>
              <a:rPr lang="zh-CN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世纪</a:t>
            </a:r>
            <a:r>
              <a:rPr lang="en-US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70</a:t>
            </a:r>
            <a:r>
              <a:rPr lang="zh-CN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年代开始使用</a:t>
            </a:r>
            <a:r>
              <a:rPr lang="en-US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X</a:t>
            </a:r>
            <a:r>
              <a:rPr lang="zh-CN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射线衍射技术结合放射自显影技术缜密研究真核细胞的转录过程</a:t>
            </a:r>
            <a:r>
              <a:rPr lang="en-US" altLang="zh-CN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zh-CN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描绘</a:t>
            </a:r>
            <a:r>
              <a:rPr lang="zh-CN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出生命体基因表达和调节的精细过程</a:t>
            </a:r>
            <a:r>
              <a:rPr lang="en-US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为破译生命的隐秘做出了重大贡献。该研究发现转录和</a:t>
            </a:r>
            <a:r>
              <a:rPr lang="en-US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复制有许多相似之</a:t>
            </a:r>
            <a:r>
              <a:rPr lang="zh-CN" altLang="zh-CN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处</a:t>
            </a:r>
            <a:r>
              <a:rPr lang="zh-CN" altLang="en-US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altLang="zh-CN" sz="2800" kern="100" dirty="0">
              <a:effectLst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1015" y="4663990"/>
            <a:ext cx="1122601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结合资料和图示分析，</a:t>
            </a:r>
            <a:endParaRPr lang="en-US" altLang="zh-CN" sz="2800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altLang="zh-CN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图中甲乙分别代表什么生理过程？</a:t>
            </a:r>
            <a:endParaRPr lang="en-US" altLang="zh-CN" sz="2800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altLang="zh-CN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转录和</a:t>
            </a:r>
            <a:r>
              <a:rPr lang="en-US" altLang="zh-CN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en-US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复制相似之处有哪些？</a:t>
            </a:r>
            <a:endParaRPr lang="en-US" altLang="zh-CN" sz="2800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en-US" altLang="zh-CN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结合图示分析转录和</a:t>
            </a:r>
            <a:r>
              <a:rPr lang="en-US" altLang="zh-CN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en-US" sz="2800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复制的不同之处有哪些？</a:t>
            </a:r>
            <a:endParaRPr lang="en-US" altLang="zh-CN" sz="2800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61"/>
          <a:stretch>
            <a:fillRect/>
          </a:stretch>
        </p:blipFill>
        <p:spPr>
          <a:xfrm>
            <a:off x="1055076" y="2368862"/>
            <a:ext cx="4698609" cy="235436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90"/>
          <a:stretch>
            <a:fillRect/>
          </a:stretch>
        </p:blipFill>
        <p:spPr>
          <a:xfrm>
            <a:off x="6042365" y="2261539"/>
            <a:ext cx="4600189" cy="231283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11015" y="59344"/>
            <a:ext cx="41344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一、遗传</a:t>
            </a:r>
            <a:r>
              <a:rPr lang="zh-CN" altLang="en-US" sz="2800" b="1" kern="10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信息的转录过程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0135892" y="50834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lum contrast="1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311" y="423129"/>
            <a:ext cx="8185438" cy="252059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99085" y="3046730"/>
            <a:ext cx="11685270" cy="36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3120"/>
              </a:lnSpc>
            </a:pP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图示为一个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上多个基因的转录，结合图示分析以下问题：</a:t>
            </a:r>
            <a:endParaRPr lang="en-US" altLang="zh-CN" sz="26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just">
              <a:lnSpc>
                <a:spcPts val="3120"/>
              </a:lnSpc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基因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中的</a:t>
            </a:r>
            <a:r>
              <a:rPr lang="zh-CN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两条链都可以作为转录的模板吗</a:t>
            </a:r>
            <a:r>
              <a:rPr lang="zh-CN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？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图示中的模板链和编码链分别代表什么含义？</a:t>
            </a:r>
            <a:endParaRPr lang="en-US" altLang="zh-CN" sz="2600" b="1" kern="1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vl="0" algn="just">
              <a:lnSpc>
                <a:spcPts val="3120"/>
              </a:lnSpc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图示中基因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和基因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是以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的同一条链为模板么？基因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和基因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转录所得的产物相同么？产物一定是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么？</a:t>
            </a:r>
            <a:endParaRPr lang="en-US" altLang="zh-CN" sz="26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vl="0" algn="just">
              <a:lnSpc>
                <a:spcPts val="3120"/>
              </a:lnSpc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基因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中的转录方向为？是否为边解旋边转录？</a:t>
            </a:r>
            <a:endParaRPr lang="en-US" altLang="zh-CN" sz="26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vl="0" algn="just">
              <a:lnSpc>
                <a:spcPts val="3120"/>
              </a:lnSpc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根据图中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聚合酶的结合位置，判断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聚合酶的功能是什么？与什么键的形成有关？</a:t>
            </a:r>
            <a:endParaRPr lang="en-US" altLang="zh-CN" sz="26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vl="0" algn="just">
              <a:lnSpc>
                <a:spcPts val="3120"/>
              </a:lnSpc>
            </a:pPr>
            <a:endParaRPr lang="en-US" altLang="zh-CN" sz="26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30326" y="33199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0018" y="598320"/>
            <a:ext cx="1143703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资料</a:t>
            </a:r>
            <a:r>
              <a:rPr lang="en-US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1944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年，奥地利物理学家薛定谔提出遗传密码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密码子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设想。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1953 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美国物理学家伽莫夫了解到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分子的双螺旋结构知识后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利用排列组合知识进行计算，推导出一个密码子可能是由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个相邻的碱基组成的，共有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64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种遗传密码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而氨基酸只有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altLang="zh-CN" sz="2800" kern="100" dirty="0">
              <a:effectLst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2048" y="2675812"/>
            <a:ext cx="1122601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28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假如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个碱基决定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种氨基酸，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种碱基可以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决定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______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氨基酸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</a:p>
          <a:p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假如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个碱基决定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种氨基酸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,4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种碱基可以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决定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________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氨基酸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</a:p>
          <a:p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假如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个碱基决定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种氨基酸，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种碱基可以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决定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_________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氨基酸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en-US" altLang="zh-CN" sz="2800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44061" y="2414202"/>
            <a:ext cx="112260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结合以上资料，用数学知识推算出遗传密码的种类。</a:t>
            </a:r>
            <a:endParaRPr lang="en-US" altLang="zh-CN" sz="2800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11015" y="59344"/>
            <a:ext cx="52116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二、氨基酸与密码子</a:t>
            </a:r>
            <a:r>
              <a:rPr lang="zh-CN" altLang="en-US" sz="2800" b="1" kern="10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的对应关系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3218" y="331319"/>
            <a:ext cx="1143703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zh-CN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资料</a:t>
            </a:r>
            <a:r>
              <a:rPr lang="en-US" altLang="zh-CN" sz="2800" kern="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1961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年，克里克和他的同事以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T4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噬菌体为实验材料。研究发现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在某个基因的相关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碱基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序列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增加或减少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无法产生正常功能的蛋白质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增加或删除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也不能产生正常功能的蛋白质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;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但增加或删除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个碱基时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lang="zh-CN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却合成了正常功能的蛋白质</a:t>
            </a:r>
            <a:r>
              <a:rPr lang="zh-CN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615483" y="3187803"/>
            <a:ext cx="11437033" cy="964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3420"/>
              </a:lnSpc>
            </a:pPr>
            <a:r>
              <a:rPr lang="en-US" altLang="zh-CN" sz="32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32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由此实验可以推出决定氨基酸的碱基数为</a:t>
            </a:r>
            <a:r>
              <a:rPr lang="en-US" altLang="zh-CN" sz="32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_______</a:t>
            </a:r>
            <a:r>
              <a:rPr lang="zh-CN" altLang="en-US" sz="32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个。</a:t>
            </a:r>
            <a:endParaRPr lang="en-US" altLang="zh-CN" sz="32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vl="0" algn="just">
              <a:lnSpc>
                <a:spcPts val="3420"/>
              </a:lnSpc>
            </a:pPr>
            <a:r>
              <a:rPr lang="en-US" altLang="zh-CN" sz="32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2.3</a:t>
            </a:r>
            <a:r>
              <a:rPr lang="zh-CN" altLang="en-US" sz="32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个碱基决定哪种氨基酸呢？遗传密码表是如何破译的？</a:t>
            </a:r>
            <a:endParaRPr lang="en-US" altLang="zh-CN" sz="3200" b="1" kern="1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5564" y="159627"/>
            <a:ext cx="11375656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ts val="3180"/>
              </a:lnSpc>
              <a:spcBef>
                <a:spcPts val="0"/>
              </a:spcBef>
              <a:buNone/>
            </a:pP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资料</a:t>
            </a: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4.1961-1962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年，尼伦伯格和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马太采用了蛋白质的体外合成技术</a:t>
            </a:r>
            <a:r>
              <a:rPr kumimoji="1"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破译了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第一个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遗传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密码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实验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思路</a:t>
            </a:r>
            <a:r>
              <a:rPr kumimoji="1"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: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利用蛋白质的体外合成技术</a:t>
            </a:r>
            <a:r>
              <a:rPr kumimoji="1"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,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以人工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合成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</a:t>
            </a:r>
            <a:r>
              <a:rPr kumimoji="1"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作模板合成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多肽，确定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氨基酸与密码子的对应关系。      </a:t>
            </a:r>
            <a:endParaRPr kumimoji="1" lang="en-US" altLang="zh-CN" b="1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>
              <a:lnSpc>
                <a:spcPts val="3180"/>
              </a:lnSpc>
              <a:spcBef>
                <a:spcPts val="0"/>
              </a:spcBef>
              <a:buNone/>
            </a:pP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实验步骤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</a:t>
            </a: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</a:p>
          <a:p>
            <a:pPr marL="0" indent="0">
              <a:lnSpc>
                <a:spcPts val="3180"/>
              </a:lnSpc>
              <a:spcBef>
                <a:spcPts val="0"/>
              </a:spcBef>
              <a:buNone/>
            </a:pP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①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提取大肠杆菌的破碎细胞液加入试管除去原</a:t>
            </a:r>
            <a:r>
              <a:rPr kumimoji="1"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</a:t>
            </a: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      ②每个试管中加入一种氨基酸（添加</a:t>
            </a:r>
            <a:r>
              <a:rPr kumimoji="1" lang="en-US" altLang="zh-CN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氨基酸）。      ③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加入人工合成的</a:t>
            </a: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多聚尿嘧啶核苷酸。     </a:t>
            </a:r>
            <a:endParaRPr kumimoji="1" lang="en-US" altLang="zh-CN" b="1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>
              <a:lnSpc>
                <a:spcPts val="3180"/>
              </a:lnSpc>
              <a:spcBef>
                <a:spcPts val="0"/>
              </a:spcBef>
              <a:buNone/>
            </a:pP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④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合成多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肽（</a:t>
            </a:r>
            <a:r>
              <a:rPr kumimoji="1" lang="zh-CN" altLang="en-US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只</a:t>
            </a:r>
            <a:r>
              <a:rPr kumimoji="1" lang="zh-CN" altLang="en-US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在加入苯丙氨酸的试管中出现多</a:t>
            </a:r>
            <a:r>
              <a:rPr kumimoji="1" lang="zh-CN" altLang="en-US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肽链）。</a:t>
            </a:r>
            <a:endParaRPr kumimoji="1" lang="en-US" altLang="zh-CN" b="1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indent="0">
              <a:lnSpc>
                <a:spcPts val="3180"/>
              </a:lnSpc>
              <a:spcBef>
                <a:spcPts val="0"/>
              </a:spcBef>
              <a:buNone/>
            </a:pP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他们用同样的方法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证明</a:t>
            </a: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CCC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脯氨酸的密码子，</a:t>
            </a: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GGG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甘氨酸的密码子，</a:t>
            </a: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AAA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为赖氨酸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的密码子。在此后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</a:t>
            </a: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6-7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，科学家沿着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蛋白质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体外合成的思路，不断改进实验方法，终于破译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了所有的</a:t>
            </a:r>
            <a:r>
              <a:rPr kumimoji="1" lang="en-US" altLang="zh-CN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64</a:t>
            </a:r>
            <a:r>
              <a:rPr kumimoji="1" lang="zh-CN" altLang="en-US" b="1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</a:t>
            </a:r>
            <a:r>
              <a:rPr kumimoji="1"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密码子。</a:t>
            </a:r>
            <a:endParaRPr kumimoji="1" lang="en-US" altLang="zh-CN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1920" y="4401185"/>
            <a:ext cx="11782425" cy="2985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spcBef>
                <a:spcPts val="1000"/>
              </a:spcBef>
            </a:pPr>
            <a:r>
              <a:rPr kumimoji="1" lang="en-US" altLang="zh-CN" sz="2600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kumimoji="1" lang="en-US" altLang="zh-CN" sz="2600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.</a:t>
            </a:r>
            <a:r>
              <a:rPr kumimoji="1" lang="zh-CN" altLang="en-US" sz="2600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为什么要除去原</a:t>
            </a:r>
            <a:r>
              <a:rPr kumimoji="1" lang="en-US" altLang="zh-CN" sz="2600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kumimoji="1" lang="zh-CN" altLang="en-US" sz="2600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</a:t>
            </a:r>
            <a:r>
              <a:rPr kumimoji="1" lang="en-US" altLang="zh-CN" sz="2600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mRNA?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kumimoji="1" lang="en-US" altLang="zh-CN" sz="2600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kumimoji="1" lang="zh-CN" altLang="en-US" sz="2600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多</a:t>
            </a:r>
            <a:r>
              <a:rPr kumimoji="1" lang="zh-CN" altLang="en-US" sz="2600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聚尿嘧啶核苷酸的作用相当于什么？多聚尿嘧啶核苷酸上的</a:t>
            </a:r>
            <a:r>
              <a:rPr kumimoji="1" lang="en-US" altLang="zh-CN" sz="2600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kumimoji="1" lang="zh-CN" altLang="en-US" sz="2600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个相邻的碱基有几种组合方式？</a:t>
            </a:r>
            <a:endParaRPr kumimoji="1" lang="en-US" altLang="zh-CN" sz="2600" b="1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vl="0">
              <a:lnSpc>
                <a:spcPct val="120000"/>
              </a:lnSpc>
              <a:spcBef>
                <a:spcPts val="1000"/>
              </a:spcBef>
            </a:pPr>
            <a:r>
              <a:rPr kumimoji="1" lang="en-US" altLang="zh-CN" sz="2600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kumimoji="1" lang="zh-CN" altLang="en-US" sz="2600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实验</a:t>
            </a:r>
            <a:r>
              <a:rPr kumimoji="1" lang="zh-CN" altLang="en-US" sz="2600" b="1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结果说明什么</a:t>
            </a:r>
            <a:r>
              <a:rPr kumimoji="1" lang="en-US" altLang="zh-CN" sz="2600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? </a:t>
            </a:r>
          </a:p>
          <a:p>
            <a:pPr lvl="0">
              <a:lnSpc>
                <a:spcPct val="120000"/>
              </a:lnSpc>
              <a:spcBef>
                <a:spcPts val="1000"/>
              </a:spcBef>
            </a:pPr>
            <a:r>
              <a:rPr kumimoji="1" lang="en-US" altLang="zh-CN" sz="3200" b="1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endParaRPr kumimoji="1" lang="en-US" altLang="zh-CN" sz="3200" b="1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11650" y="3749040"/>
            <a:ext cx="78911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</a:rPr>
              <a:t>1.细胞中原有的mRNA会作为合成蛋白质的模板干扰实验结果，细胞中原有的DNA可能作为mRNA合成的模板，而新合成的mRNA也会干扰实验结果，因此需要除去细胞提取液中的DNA和mRNA。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36220" y="460864"/>
            <a:ext cx="86315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 panose="02010609060101010101" charset="-122"/>
              </a:rPr>
              <a:t>密码子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  <a:cs typeface="黑体" panose="02010609060101010101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2640" y="3092168"/>
            <a:ext cx="11955779" cy="32726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3120"/>
              </a:lnSpc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1.mRNA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每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个相邻的碱基都可以决定一个氨基酸吗？</a:t>
            </a:r>
            <a:endParaRPr lang="en-US" altLang="zh-CN" sz="26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vl="0" algn="just">
              <a:lnSpc>
                <a:spcPts val="3120"/>
              </a:lnSpc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2.64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个密码子中有几个起始密码子和终止密码子？</a:t>
            </a:r>
            <a:endParaRPr lang="en-US" altLang="zh-CN" sz="26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vl="0" algn="just">
              <a:lnSpc>
                <a:spcPts val="3120"/>
              </a:lnSpc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假设编码亮氨酸的密码子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CUA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中的一个碱基发生了改变，可能的变化是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: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变成了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U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、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或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G;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或第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U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变成了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、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或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G;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或第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变成了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U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、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或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G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。请分析在这</a:t>
            </a: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9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种可能的变化中，哪几种变化确实引起了氨基酸的变化。通过这个实例，你认为密码的简并对生物体的生存发展有什么意义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?</a:t>
            </a:r>
          </a:p>
          <a:p>
            <a:pPr lvl="0" algn="just">
              <a:lnSpc>
                <a:spcPts val="3120"/>
              </a:lnSpc>
            </a:pPr>
            <a:r>
              <a:rPr lang="en-US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.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遗传信息在从碱基序列到氨基酸序列的传递过程中，是否有损失？如果有，是如何损失的？</a:t>
            </a:r>
            <a:endParaRPr lang="en-US" altLang="zh-CN" sz="2600" b="1" kern="1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5" name="Group 2"/>
          <p:cNvGrpSpPr/>
          <p:nvPr/>
        </p:nvGrpSpPr>
        <p:grpSpPr bwMode="auto">
          <a:xfrm>
            <a:off x="2838934" y="212891"/>
            <a:ext cx="6028841" cy="2344329"/>
            <a:chOff x="672" y="1575"/>
            <a:chExt cx="4305" cy="1685"/>
          </a:xfrm>
        </p:grpSpPr>
        <p:grpSp>
          <p:nvGrpSpPr>
            <p:cNvPr id="8" name="Group 3"/>
            <p:cNvGrpSpPr/>
            <p:nvPr/>
          </p:nvGrpSpPr>
          <p:grpSpPr bwMode="auto">
            <a:xfrm>
              <a:off x="672" y="2267"/>
              <a:ext cx="4305" cy="993"/>
              <a:chOff x="639" y="2690"/>
              <a:chExt cx="4881" cy="1195"/>
            </a:xfrm>
          </p:grpSpPr>
          <p:sp>
            <p:nvSpPr>
              <p:cNvPr id="15" name="Rectangle 4"/>
              <p:cNvSpPr>
                <a:spLocks noChangeArrowheads="1"/>
              </p:cNvSpPr>
              <p:nvPr/>
            </p:nvSpPr>
            <p:spPr bwMode="auto">
              <a:xfrm>
                <a:off x="639" y="3364"/>
                <a:ext cx="4881" cy="144"/>
              </a:xfrm>
              <a:prstGeom prst="rect">
                <a:avLst/>
              </a:prstGeom>
              <a:solidFill>
                <a:srgbClr val="F5EBC1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 sz="2800" b="1">
                  <a:solidFill>
                    <a:srgbClr val="000000"/>
                  </a:solidFill>
                  <a:latin typeface="楷体_GB2312" charset="0"/>
                  <a:ea typeface="楷体_GB2312" charset="0"/>
                </a:endParaRPr>
              </a:p>
            </p:txBody>
          </p:sp>
          <p:grpSp>
            <p:nvGrpSpPr>
              <p:cNvPr id="16" name="Group 5"/>
              <p:cNvGrpSpPr/>
              <p:nvPr/>
            </p:nvGrpSpPr>
            <p:grpSpPr bwMode="auto">
              <a:xfrm>
                <a:off x="962" y="2708"/>
                <a:ext cx="432" cy="672"/>
                <a:chOff x="960" y="2400"/>
                <a:chExt cx="432" cy="672"/>
              </a:xfrm>
            </p:grpSpPr>
            <p:sp>
              <p:nvSpPr>
                <p:cNvPr id="42" name="Text Box 6"/>
                <p:cNvSpPr txBox="1">
                  <a:spLocks noChangeArrowheads="1"/>
                </p:cNvSpPr>
                <p:nvPr/>
              </p:nvSpPr>
              <p:spPr bwMode="auto">
                <a:xfrm>
                  <a:off x="960" y="2400"/>
                  <a:ext cx="432" cy="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TW" sz="3600" b="1">
                      <a:solidFill>
                        <a:srgbClr val="000000"/>
                      </a:solidFill>
                      <a:ea typeface="PMingLiU" panose="02020500000000000000" charset="-120"/>
                    </a:rPr>
                    <a:t>U</a:t>
                  </a:r>
                  <a:endParaRPr kumimoji="1" lang="en-US" altLang="zh-TW" sz="2400">
                    <a:solidFill>
                      <a:srgbClr val="000000"/>
                    </a:solidFill>
                    <a:latin typeface="Times New Roman" panose="02020603050405020304" charset="0"/>
                    <a:ea typeface="PMingLiU" panose="02020500000000000000" charset="-120"/>
                  </a:endParaRPr>
                </a:p>
              </p:txBody>
            </p:sp>
            <p:sp>
              <p:nvSpPr>
                <p:cNvPr id="43" name="Line 7"/>
                <p:cNvSpPr>
                  <a:spLocks noChangeShapeType="1"/>
                </p:cNvSpPr>
                <p:nvPr/>
              </p:nvSpPr>
              <p:spPr bwMode="auto">
                <a:xfrm>
                  <a:off x="1120" y="2784"/>
                  <a:ext cx="0" cy="288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" name="Group 8"/>
              <p:cNvGrpSpPr/>
              <p:nvPr/>
            </p:nvGrpSpPr>
            <p:grpSpPr bwMode="auto">
              <a:xfrm>
                <a:off x="4716" y="2708"/>
                <a:ext cx="432" cy="672"/>
                <a:chOff x="960" y="2400"/>
                <a:chExt cx="432" cy="672"/>
              </a:xfrm>
            </p:grpSpPr>
            <p:sp>
              <p:nvSpPr>
                <p:cNvPr id="40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960" y="2400"/>
                  <a:ext cx="432" cy="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TW" sz="3600" b="1">
                      <a:solidFill>
                        <a:srgbClr val="FF00FF"/>
                      </a:solidFill>
                      <a:ea typeface="PMingLiU" panose="02020500000000000000" charset="-120"/>
                    </a:rPr>
                    <a:t>C</a:t>
                  </a:r>
                  <a:endParaRPr kumimoji="1" lang="en-US" altLang="zh-TW" sz="2400">
                    <a:solidFill>
                      <a:srgbClr val="000000"/>
                    </a:solidFill>
                    <a:latin typeface="Times New Roman" panose="02020603050405020304" charset="0"/>
                    <a:ea typeface="PMingLiU" panose="02020500000000000000" charset="-120"/>
                  </a:endParaRPr>
                </a:p>
              </p:txBody>
            </p:sp>
            <p:sp>
              <p:nvSpPr>
                <p:cNvPr id="41" name="Line 10"/>
                <p:cNvSpPr>
                  <a:spLocks noChangeShapeType="1"/>
                </p:cNvSpPr>
                <p:nvPr/>
              </p:nvSpPr>
              <p:spPr bwMode="auto">
                <a:xfrm>
                  <a:off x="1120" y="2784"/>
                  <a:ext cx="0" cy="288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" name="Group 11"/>
              <p:cNvGrpSpPr/>
              <p:nvPr/>
            </p:nvGrpSpPr>
            <p:grpSpPr bwMode="auto">
              <a:xfrm>
                <a:off x="1918" y="2704"/>
                <a:ext cx="432" cy="672"/>
                <a:chOff x="960" y="2400"/>
                <a:chExt cx="432" cy="672"/>
              </a:xfrm>
            </p:grpSpPr>
            <p:sp>
              <p:nvSpPr>
                <p:cNvPr id="38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960" y="2400"/>
                  <a:ext cx="432" cy="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TW" sz="3600" b="1">
                      <a:solidFill>
                        <a:srgbClr val="993300"/>
                      </a:solidFill>
                      <a:ea typeface="PMingLiU" panose="02020500000000000000" charset="-120"/>
                    </a:rPr>
                    <a:t>A</a:t>
                  </a:r>
                  <a:endParaRPr kumimoji="1" lang="en-US" altLang="zh-TW" sz="3600" b="1">
                    <a:solidFill>
                      <a:srgbClr val="000000"/>
                    </a:solidFill>
                    <a:ea typeface="PMingLiU" panose="02020500000000000000" charset="-120"/>
                  </a:endParaRPr>
                </a:p>
              </p:txBody>
            </p:sp>
            <p:sp>
              <p:nvSpPr>
                <p:cNvPr id="39" name="Line 13"/>
                <p:cNvSpPr>
                  <a:spLocks noChangeShapeType="1"/>
                </p:cNvSpPr>
                <p:nvPr/>
              </p:nvSpPr>
              <p:spPr bwMode="auto">
                <a:xfrm>
                  <a:off x="1120" y="2784"/>
                  <a:ext cx="0" cy="288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9" name="Group 14"/>
              <p:cNvGrpSpPr/>
              <p:nvPr/>
            </p:nvGrpSpPr>
            <p:grpSpPr bwMode="auto">
              <a:xfrm>
                <a:off x="1446" y="2706"/>
                <a:ext cx="432" cy="673"/>
                <a:chOff x="960" y="2399"/>
                <a:chExt cx="432" cy="673"/>
              </a:xfrm>
            </p:grpSpPr>
            <p:sp>
              <p:nvSpPr>
                <p:cNvPr id="36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960" y="2399"/>
                  <a:ext cx="432" cy="48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TW" sz="3600" b="1">
                      <a:solidFill>
                        <a:srgbClr val="000000"/>
                      </a:solidFill>
                      <a:ea typeface="PMingLiU" panose="02020500000000000000" charset="-120"/>
                    </a:rPr>
                    <a:t>U</a:t>
                  </a:r>
                  <a:endParaRPr kumimoji="1" lang="en-US" altLang="zh-TW" sz="2400">
                    <a:solidFill>
                      <a:srgbClr val="000000"/>
                    </a:solidFill>
                    <a:latin typeface="Times New Roman" panose="02020603050405020304" charset="0"/>
                    <a:ea typeface="PMingLiU" panose="02020500000000000000" charset="-120"/>
                  </a:endParaRPr>
                </a:p>
              </p:txBody>
            </p:sp>
            <p:sp>
              <p:nvSpPr>
                <p:cNvPr id="37" name="Line 16"/>
                <p:cNvSpPr>
                  <a:spLocks noChangeShapeType="1"/>
                </p:cNvSpPr>
                <p:nvPr/>
              </p:nvSpPr>
              <p:spPr bwMode="auto">
                <a:xfrm>
                  <a:off x="1120" y="2784"/>
                  <a:ext cx="0" cy="288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0" name="Group 17"/>
              <p:cNvGrpSpPr/>
              <p:nvPr/>
            </p:nvGrpSpPr>
            <p:grpSpPr bwMode="auto">
              <a:xfrm>
                <a:off x="2398" y="2706"/>
                <a:ext cx="431" cy="672"/>
                <a:chOff x="961" y="2400"/>
                <a:chExt cx="431" cy="672"/>
              </a:xfrm>
            </p:grpSpPr>
            <p:sp>
              <p:nvSpPr>
                <p:cNvPr id="34" name="Text Box 18"/>
                <p:cNvSpPr txBox="1">
                  <a:spLocks noChangeArrowheads="1"/>
                </p:cNvSpPr>
                <p:nvPr/>
              </p:nvSpPr>
              <p:spPr bwMode="auto">
                <a:xfrm>
                  <a:off x="961" y="2400"/>
                  <a:ext cx="431" cy="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TW" sz="3600" b="1">
                      <a:solidFill>
                        <a:srgbClr val="FF0000"/>
                      </a:solidFill>
                      <a:ea typeface="PMingLiU" panose="02020500000000000000" charset="-120"/>
                    </a:rPr>
                    <a:t>G</a:t>
                  </a:r>
                  <a:endParaRPr kumimoji="1" lang="en-US" altLang="zh-TW" sz="2400">
                    <a:solidFill>
                      <a:srgbClr val="000000"/>
                    </a:solidFill>
                    <a:latin typeface="Times New Roman" panose="02020603050405020304" charset="0"/>
                    <a:ea typeface="PMingLiU" panose="02020500000000000000" charset="-120"/>
                  </a:endParaRPr>
                </a:p>
              </p:txBody>
            </p:sp>
            <p:sp>
              <p:nvSpPr>
                <p:cNvPr id="35" name="Line 19"/>
                <p:cNvSpPr>
                  <a:spLocks noChangeShapeType="1"/>
                </p:cNvSpPr>
                <p:nvPr/>
              </p:nvSpPr>
              <p:spPr bwMode="auto">
                <a:xfrm>
                  <a:off x="1120" y="2784"/>
                  <a:ext cx="0" cy="288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 bwMode="auto">
              <a:xfrm>
                <a:off x="2881" y="2706"/>
                <a:ext cx="431" cy="673"/>
                <a:chOff x="961" y="2399"/>
                <a:chExt cx="431" cy="673"/>
              </a:xfrm>
            </p:grpSpPr>
            <p:sp>
              <p:nvSpPr>
                <p:cNvPr id="32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961" y="2399"/>
                  <a:ext cx="431" cy="48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TW" sz="3600" b="1">
                      <a:solidFill>
                        <a:srgbClr val="993300"/>
                      </a:solidFill>
                      <a:ea typeface="PMingLiU" panose="02020500000000000000" charset="-120"/>
                    </a:rPr>
                    <a:t>A</a:t>
                  </a:r>
                  <a:endParaRPr kumimoji="1" lang="en-US" altLang="zh-TW" sz="3600" b="1">
                    <a:solidFill>
                      <a:srgbClr val="000000"/>
                    </a:solidFill>
                    <a:ea typeface="PMingLiU" panose="02020500000000000000" charset="-120"/>
                  </a:endParaRPr>
                </a:p>
              </p:txBody>
            </p:sp>
            <p:sp>
              <p:nvSpPr>
                <p:cNvPr id="33" name="Line 22"/>
                <p:cNvSpPr>
                  <a:spLocks noChangeShapeType="1"/>
                </p:cNvSpPr>
                <p:nvPr/>
              </p:nvSpPr>
              <p:spPr bwMode="auto">
                <a:xfrm>
                  <a:off x="1120" y="2784"/>
                  <a:ext cx="0" cy="288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2" name="Group 23"/>
              <p:cNvGrpSpPr/>
              <p:nvPr/>
            </p:nvGrpSpPr>
            <p:grpSpPr bwMode="auto">
              <a:xfrm>
                <a:off x="3330" y="2708"/>
                <a:ext cx="431" cy="672"/>
                <a:chOff x="960" y="2400"/>
                <a:chExt cx="431" cy="672"/>
              </a:xfrm>
            </p:grpSpPr>
            <p:sp>
              <p:nvSpPr>
                <p:cNvPr id="30" name="Text Box 24"/>
                <p:cNvSpPr txBox="1">
                  <a:spLocks noChangeArrowheads="1"/>
                </p:cNvSpPr>
                <p:nvPr/>
              </p:nvSpPr>
              <p:spPr bwMode="auto">
                <a:xfrm>
                  <a:off x="960" y="2400"/>
                  <a:ext cx="431" cy="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TW" sz="3600" b="1">
                      <a:solidFill>
                        <a:srgbClr val="000000"/>
                      </a:solidFill>
                      <a:ea typeface="PMingLiU" panose="02020500000000000000" charset="-120"/>
                    </a:rPr>
                    <a:t>U</a:t>
                  </a:r>
                  <a:endParaRPr kumimoji="1" lang="en-US" altLang="zh-TW" sz="2400">
                    <a:solidFill>
                      <a:srgbClr val="000000"/>
                    </a:solidFill>
                    <a:latin typeface="Times New Roman" panose="02020603050405020304" charset="0"/>
                    <a:ea typeface="PMingLiU" panose="02020500000000000000" charset="-120"/>
                  </a:endParaRPr>
                </a:p>
              </p:txBody>
            </p:sp>
            <p:sp>
              <p:nvSpPr>
                <p:cNvPr id="31" name="Line 25"/>
                <p:cNvSpPr>
                  <a:spLocks noChangeShapeType="1"/>
                </p:cNvSpPr>
                <p:nvPr/>
              </p:nvSpPr>
              <p:spPr bwMode="auto">
                <a:xfrm>
                  <a:off x="1120" y="2784"/>
                  <a:ext cx="0" cy="288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3" name="Group 26"/>
              <p:cNvGrpSpPr/>
              <p:nvPr/>
            </p:nvGrpSpPr>
            <p:grpSpPr bwMode="auto">
              <a:xfrm>
                <a:off x="4284" y="2690"/>
                <a:ext cx="432" cy="672"/>
                <a:chOff x="960" y="2400"/>
                <a:chExt cx="432" cy="672"/>
              </a:xfrm>
            </p:grpSpPr>
            <p:sp>
              <p:nvSpPr>
                <p:cNvPr id="28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960" y="2400"/>
                  <a:ext cx="432" cy="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TW" sz="3600" b="1" dirty="0">
                      <a:solidFill>
                        <a:srgbClr val="000000"/>
                      </a:solidFill>
                      <a:ea typeface="PMingLiU" panose="02020500000000000000" charset="-120"/>
                    </a:rPr>
                    <a:t>U</a:t>
                  </a:r>
                  <a:endParaRPr kumimoji="1" lang="en-US" altLang="zh-TW" sz="2400" dirty="0">
                    <a:solidFill>
                      <a:srgbClr val="000000"/>
                    </a:solidFill>
                    <a:latin typeface="Times New Roman" panose="02020603050405020304" charset="0"/>
                    <a:ea typeface="PMingLiU" panose="02020500000000000000" charset="-120"/>
                  </a:endParaRPr>
                </a:p>
              </p:txBody>
            </p:sp>
            <p:sp>
              <p:nvSpPr>
                <p:cNvPr id="29" name="Line 28"/>
                <p:cNvSpPr>
                  <a:spLocks noChangeShapeType="1"/>
                </p:cNvSpPr>
                <p:nvPr/>
              </p:nvSpPr>
              <p:spPr bwMode="auto">
                <a:xfrm>
                  <a:off x="1120" y="2784"/>
                  <a:ext cx="0" cy="288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4" name="Group 29"/>
              <p:cNvGrpSpPr/>
              <p:nvPr/>
            </p:nvGrpSpPr>
            <p:grpSpPr bwMode="auto">
              <a:xfrm>
                <a:off x="3852" y="2708"/>
                <a:ext cx="432" cy="672"/>
                <a:chOff x="960" y="2400"/>
                <a:chExt cx="432" cy="672"/>
              </a:xfrm>
            </p:grpSpPr>
            <p:sp>
              <p:nvSpPr>
                <p:cNvPr id="26" name="Text Box 30"/>
                <p:cNvSpPr txBox="1">
                  <a:spLocks noChangeArrowheads="1"/>
                </p:cNvSpPr>
                <p:nvPr/>
              </p:nvSpPr>
              <p:spPr bwMode="auto">
                <a:xfrm>
                  <a:off x="960" y="2400"/>
                  <a:ext cx="432" cy="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en-US" altLang="zh-TW" sz="3600" b="1" dirty="0">
                      <a:solidFill>
                        <a:srgbClr val="993300"/>
                      </a:solidFill>
                      <a:ea typeface="PMingLiU" panose="02020500000000000000" charset="-120"/>
                    </a:rPr>
                    <a:t>A</a:t>
                  </a:r>
                  <a:endParaRPr kumimoji="1" lang="en-US" altLang="zh-TW" sz="3600" b="1" dirty="0">
                    <a:solidFill>
                      <a:srgbClr val="000000"/>
                    </a:solidFill>
                    <a:ea typeface="PMingLiU" panose="02020500000000000000" charset="-120"/>
                  </a:endParaRPr>
                </a:p>
              </p:txBody>
            </p:sp>
            <p:sp>
              <p:nvSpPr>
                <p:cNvPr id="27" name="Line 31"/>
                <p:cNvSpPr>
                  <a:spLocks noChangeShapeType="1"/>
                </p:cNvSpPr>
                <p:nvPr/>
              </p:nvSpPr>
              <p:spPr bwMode="auto">
                <a:xfrm>
                  <a:off x="1120" y="2784"/>
                  <a:ext cx="0" cy="288"/>
                </a:xfrm>
                <a:prstGeom prst="line">
                  <a:avLst/>
                </a:prstGeom>
                <a:noFill/>
                <a:ln w="57150">
                  <a:solidFill>
                    <a:srgbClr val="000000"/>
                  </a:solidFill>
                  <a:rou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5" name="Text Box 32"/>
              <p:cNvSpPr txBox="1">
                <a:spLocks noChangeArrowheads="1"/>
              </p:cNvSpPr>
              <p:nvPr/>
            </p:nvSpPr>
            <p:spPr bwMode="auto">
              <a:xfrm>
                <a:off x="2473" y="3446"/>
                <a:ext cx="1134" cy="4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TW" sz="3200" b="1">
                    <a:solidFill>
                      <a:srgbClr val="000000"/>
                    </a:solidFill>
                    <a:latin typeface="黑体" panose="02010609060101010101" charset="-122"/>
                  </a:rPr>
                  <a:t>mRNA</a:t>
                </a:r>
              </a:p>
            </p:txBody>
          </p:sp>
        </p:grpSp>
        <p:sp>
          <p:nvSpPr>
            <p:cNvPr id="9" name="AutoShape 33"/>
            <p:cNvSpPr/>
            <p:nvPr/>
          </p:nvSpPr>
          <p:spPr bwMode="auto">
            <a:xfrm rot="5373375">
              <a:off x="1352" y="1702"/>
              <a:ext cx="370" cy="863"/>
            </a:xfrm>
            <a:prstGeom prst="leftBrace">
              <a:avLst>
                <a:gd name="adj1" fmla="val 19437"/>
                <a:gd name="adj2" fmla="val 50000"/>
              </a:avLst>
            </a:prstGeom>
            <a:noFill/>
            <a:ln w="3810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0" name="Text Box 34"/>
            <p:cNvSpPr txBox="1">
              <a:spLocks noChangeArrowheads="1"/>
            </p:cNvSpPr>
            <p:nvPr/>
          </p:nvSpPr>
          <p:spPr bwMode="auto">
            <a:xfrm>
              <a:off x="957" y="1575"/>
              <a:ext cx="1011" cy="33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kumimoji="1" lang="zh-CN" altLang="en-US" sz="2800" b="1">
                  <a:solidFill>
                    <a:srgbClr val="000000"/>
                  </a:solidFill>
                  <a:latin typeface="黑体" panose="02010609060101010101" charset="-122"/>
                </a:rPr>
                <a:t>密码子</a:t>
              </a:r>
              <a:endParaRPr kumimoji="1" lang="zh-TW" altLang="en-US" sz="2800" b="1" dirty="0">
                <a:solidFill>
                  <a:srgbClr val="000000"/>
                </a:solidFill>
                <a:latin typeface="黑体" panose="02010609060101010101" charset="-122"/>
              </a:endParaRPr>
            </a:p>
          </p:txBody>
        </p:sp>
        <p:sp>
          <p:nvSpPr>
            <p:cNvPr id="11" name="AutoShape 35"/>
            <p:cNvSpPr/>
            <p:nvPr/>
          </p:nvSpPr>
          <p:spPr bwMode="auto">
            <a:xfrm rot="5373375">
              <a:off x="2615" y="1739"/>
              <a:ext cx="384" cy="816"/>
            </a:xfrm>
            <a:prstGeom prst="leftBrace">
              <a:avLst>
                <a:gd name="adj1" fmla="val 17708"/>
                <a:gd name="adj2" fmla="val 50000"/>
              </a:avLst>
            </a:prstGeom>
            <a:noFill/>
            <a:ln w="3810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2" name="Text Box 36"/>
            <p:cNvSpPr txBox="1">
              <a:spLocks noChangeArrowheads="1"/>
            </p:cNvSpPr>
            <p:nvPr/>
          </p:nvSpPr>
          <p:spPr bwMode="auto">
            <a:xfrm>
              <a:off x="2333" y="1575"/>
              <a:ext cx="1093" cy="33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kumimoji="1" lang="zh-CN" altLang="en-US" sz="2800" b="1">
                  <a:solidFill>
                    <a:srgbClr val="000000"/>
                  </a:solidFill>
                  <a:latin typeface="黑体" panose="02010609060101010101" charset="-122"/>
                </a:rPr>
                <a:t>密码子</a:t>
              </a:r>
              <a:endParaRPr kumimoji="1" lang="zh-TW" altLang="en-US" sz="2800">
                <a:solidFill>
                  <a:srgbClr val="000000"/>
                </a:solidFill>
                <a:latin typeface="黑体" panose="02010609060101010101" charset="-122"/>
              </a:endParaRPr>
            </a:p>
          </p:txBody>
        </p:sp>
        <p:sp>
          <p:nvSpPr>
            <p:cNvPr id="13" name="AutoShape 37"/>
            <p:cNvSpPr/>
            <p:nvPr/>
          </p:nvSpPr>
          <p:spPr bwMode="auto">
            <a:xfrm rot="5373375">
              <a:off x="3839" y="1765"/>
              <a:ext cx="385" cy="768"/>
            </a:xfrm>
            <a:prstGeom prst="leftBrace">
              <a:avLst>
                <a:gd name="adj1" fmla="val 16623"/>
                <a:gd name="adj2" fmla="val 50000"/>
              </a:avLst>
            </a:prstGeom>
            <a:noFill/>
            <a:ln w="38100">
              <a:solidFill>
                <a:srgbClr val="00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4" name="Text Box 38"/>
            <p:cNvSpPr txBox="1">
              <a:spLocks noChangeArrowheads="1"/>
            </p:cNvSpPr>
            <p:nvPr/>
          </p:nvSpPr>
          <p:spPr bwMode="auto">
            <a:xfrm>
              <a:off x="3600" y="1575"/>
              <a:ext cx="1049" cy="333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</a:ln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kumimoji="1" lang="zh-CN" altLang="en-US" sz="2800" b="1">
                  <a:solidFill>
                    <a:srgbClr val="000000"/>
                  </a:solidFill>
                  <a:latin typeface="黑体" panose="02010609060101010101" charset="-122"/>
                </a:rPr>
                <a:t>密码子</a:t>
              </a:r>
              <a:endParaRPr kumimoji="1" lang="zh-TW" altLang="en-US" sz="2800">
                <a:solidFill>
                  <a:srgbClr val="000000"/>
                </a:solidFill>
                <a:latin typeface="黑体" panose="0201060906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ChangeArrowheads="1"/>
          </p:cNvSpPr>
          <p:nvPr/>
        </p:nvSpPr>
        <p:spPr bwMode="auto">
          <a:xfrm>
            <a:off x="1917700" y="1052513"/>
            <a:ext cx="8496300" cy="4318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4339" name="Rectangle 3"/>
          <p:cNvSpPr>
            <a:spLocks noChangeArrowheads="1"/>
          </p:cNvSpPr>
          <p:nvPr/>
        </p:nvSpPr>
        <p:spPr bwMode="auto">
          <a:xfrm>
            <a:off x="2781300" y="1052513"/>
            <a:ext cx="762000" cy="431800"/>
          </a:xfrm>
          <a:prstGeom prst="rect">
            <a:avLst/>
          </a:prstGeom>
          <a:gradFill rotWithShape="0">
            <a:gsLst>
              <a:gs pos="0">
                <a:srgbClr val="993300"/>
              </a:gs>
              <a:gs pos="50000">
                <a:srgbClr val="FFFFFF"/>
              </a:gs>
              <a:gs pos="100000">
                <a:srgbClr val="993300"/>
              </a:gs>
            </a:gsLst>
            <a:lin ang="5400000" scaled="1"/>
          </a:gra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4340" name="Rectangle 4"/>
          <p:cNvSpPr>
            <a:spLocks noChangeArrowheads="1"/>
          </p:cNvSpPr>
          <p:nvPr/>
        </p:nvSpPr>
        <p:spPr bwMode="auto">
          <a:xfrm>
            <a:off x="4581525" y="1052513"/>
            <a:ext cx="3581400" cy="431800"/>
          </a:xfrm>
          <a:prstGeom prst="rect">
            <a:avLst/>
          </a:prstGeom>
          <a:gradFill rotWithShape="0">
            <a:gsLst>
              <a:gs pos="0">
                <a:srgbClr val="993300"/>
              </a:gs>
              <a:gs pos="50000">
                <a:srgbClr val="FFFFFF"/>
              </a:gs>
              <a:gs pos="100000">
                <a:srgbClr val="993300"/>
              </a:gs>
            </a:gsLst>
            <a:lin ang="5400000" scaled="1"/>
          </a:gra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4341" name="Line 5"/>
          <p:cNvSpPr>
            <a:spLocks noChangeShapeType="1"/>
          </p:cNvSpPr>
          <p:nvPr/>
        </p:nvSpPr>
        <p:spPr bwMode="auto">
          <a:xfrm>
            <a:off x="4565650" y="336550"/>
            <a:ext cx="0" cy="1676400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4342" name="Line 6"/>
          <p:cNvSpPr>
            <a:spLocks noChangeShapeType="1"/>
          </p:cNvSpPr>
          <p:nvPr/>
        </p:nvSpPr>
        <p:spPr bwMode="auto">
          <a:xfrm>
            <a:off x="8147050" y="412750"/>
            <a:ext cx="0" cy="1676400"/>
          </a:xfrm>
          <a:prstGeom prst="line">
            <a:avLst/>
          </a:prstGeom>
          <a:noFill/>
          <a:ln w="28575">
            <a:solidFill>
              <a:schemeClr val="tx1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14343" name="Group 7"/>
          <p:cNvGrpSpPr/>
          <p:nvPr/>
        </p:nvGrpSpPr>
        <p:grpSpPr bwMode="auto">
          <a:xfrm>
            <a:off x="4565650" y="260350"/>
            <a:ext cx="3581400" cy="579438"/>
            <a:chOff x="1916" y="164"/>
            <a:chExt cx="2256" cy="365"/>
          </a:xfrm>
        </p:grpSpPr>
        <p:sp>
          <p:nvSpPr>
            <p:cNvPr id="14399" name="Line 8"/>
            <p:cNvSpPr>
              <a:spLocks noChangeShapeType="1"/>
            </p:cNvSpPr>
            <p:nvPr/>
          </p:nvSpPr>
          <p:spPr bwMode="auto">
            <a:xfrm flipH="1">
              <a:off x="1916" y="356"/>
              <a:ext cx="48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4400" name="Line 9"/>
            <p:cNvSpPr>
              <a:spLocks noChangeShapeType="1"/>
            </p:cNvSpPr>
            <p:nvPr/>
          </p:nvSpPr>
          <p:spPr bwMode="auto">
            <a:xfrm>
              <a:off x="3604" y="356"/>
              <a:ext cx="56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36202" name="Text Box 10"/>
            <p:cNvSpPr txBox="1">
              <a:spLocks noChangeArrowheads="1"/>
            </p:cNvSpPr>
            <p:nvPr/>
          </p:nvSpPr>
          <p:spPr bwMode="auto">
            <a:xfrm>
              <a:off x="2425" y="164"/>
              <a:ext cx="1152" cy="36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zh-CN" altLang="en-US" sz="3200" b="1">
                  <a:solidFill>
                    <a:srgbClr val="8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charset="0"/>
                </a:rPr>
                <a:t>编码区</a:t>
              </a:r>
            </a:p>
          </p:txBody>
        </p:sp>
      </p:grpSp>
      <p:grpSp>
        <p:nvGrpSpPr>
          <p:cNvPr id="14344" name="Group 11"/>
          <p:cNvGrpSpPr/>
          <p:nvPr/>
        </p:nvGrpSpPr>
        <p:grpSpPr bwMode="auto">
          <a:xfrm>
            <a:off x="2127250" y="260350"/>
            <a:ext cx="8540750" cy="655638"/>
            <a:chOff x="380" y="164"/>
            <a:chExt cx="5380" cy="413"/>
          </a:xfrm>
        </p:grpSpPr>
        <p:sp>
          <p:nvSpPr>
            <p:cNvPr id="14394" name="Line 12"/>
            <p:cNvSpPr>
              <a:spLocks noChangeShapeType="1"/>
            </p:cNvSpPr>
            <p:nvPr/>
          </p:nvSpPr>
          <p:spPr bwMode="auto">
            <a:xfrm>
              <a:off x="1484" y="356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grpSp>
          <p:nvGrpSpPr>
            <p:cNvPr id="14395" name="Group 13"/>
            <p:cNvGrpSpPr/>
            <p:nvPr/>
          </p:nvGrpSpPr>
          <p:grpSpPr bwMode="auto">
            <a:xfrm>
              <a:off x="380" y="164"/>
              <a:ext cx="5380" cy="413"/>
              <a:chOff x="380" y="164"/>
              <a:chExt cx="5380" cy="413"/>
            </a:xfrm>
          </p:grpSpPr>
          <p:sp>
            <p:nvSpPr>
              <p:cNvPr id="136206" name="Text Box 14"/>
              <p:cNvSpPr txBox="1">
                <a:spLocks noChangeArrowheads="1"/>
              </p:cNvSpPr>
              <p:nvPr/>
            </p:nvSpPr>
            <p:spPr bwMode="auto">
              <a:xfrm>
                <a:off x="380" y="212"/>
                <a:ext cx="1248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zh-CN" altLang="en-US" sz="3200" b="1">
                    <a:solidFill>
                      <a:srgbClr val="8000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charset="0"/>
                  </a:rPr>
                  <a:t>非编码区</a:t>
                </a:r>
              </a:p>
            </p:txBody>
          </p:sp>
          <p:sp>
            <p:nvSpPr>
              <p:cNvPr id="14397" name="Line 15"/>
              <p:cNvSpPr>
                <a:spLocks noChangeShapeType="1"/>
              </p:cNvSpPr>
              <p:nvPr/>
            </p:nvSpPr>
            <p:spPr bwMode="auto">
              <a:xfrm flipH="1">
                <a:off x="4172" y="356"/>
                <a:ext cx="385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miter lim="800000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36208" name="Text Box 16"/>
              <p:cNvSpPr txBox="1">
                <a:spLocks noChangeArrowheads="1"/>
              </p:cNvSpPr>
              <p:nvPr/>
            </p:nvSpPr>
            <p:spPr bwMode="auto">
              <a:xfrm>
                <a:off x="4512" y="164"/>
                <a:ext cx="1248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zh-CN" altLang="en-US" sz="3200" b="1">
                    <a:solidFill>
                      <a:srgbClr val="8000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charset="0"/>
                  </a:rPr>
                  <a:t>非编码区</a:t>
                </a:r>
              </a:p>
            </p:txBody>
          </p:sp>
        </p:grpSp>
      </p:grpSp>
      <p:grpSp>
        <p:nvGrpSpPr>
          <p:cNvPr id="14345" name="Group 17"/>
          <p:cNvGrpSpPr/>
          <p:nvPr/>
        </p:nvGrpSpPr>
        <p:grpSpPr bwMode="auto">
          <a:xfrm>
            <a:off x="1844675" y="1557339"/>
            <a:ext cx="2736850" cy="1755775"/>
            <a:chOff x="158" y="3113"/>
            <a:chExt cx="1724" cy="1106"/>
          </a:xfrm>
        </p:grpSpPr>
        <p:sp>
          <p:nvSpPr>
            <p:cNvPr id="136210" name="Text Box 18"/>
            <p:cNvSpPr txBox="1">
              <a:spLocks noChangeArrowheads="1"/>
            </p:cNvSpPr>
            <p:nvPr/>
          </p:nvSpPr>
          <p:spPr bwMode="auto">
            <a:xfrm>
              <a:off x="158" y="3424"/>
              <a:ext cx="1724" cy="79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zh-CN" altLang="en-US" sz="2800" b="1">
                  <a:solidFill>
                    <a:srgbClr val="FF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charset="0"/>
                </a:rPr>
                <a:t>启动子</a:t>
              </a:r>
            </a:p>
            <a:p>
              <a:pPr algn="ctr" eaLnBrk="1" hangingPunct="1"/>
              <a:r>
                <a:rPr kumimoji="1" lang="zh-CN" altLang="en-US" sz="24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charset="-122"/>
                </a:rPr>
                <a:t>与</a:t>
              </a:r>
              <a:r>
                <a:rPr kumimoji="1" lang="en-US" altLang="zh-CN" sz="24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charset="-122"/>
                </a:rPr>
                <a:t>RNA</a:t>
              </a:r>
              <a:r>
                <a:rPr kumimoji="1" lang="zh-CN" altLang="en-US" sz="24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charset="-122"/>
                </a:rPr>
                <a:t>聚合酶</a:t>
              </a:r>
            </a:p>
            <a:p>
              <a:pPr algn="ctr" eaLnBrk="1" hangingPunct="1"/>
              <a:r>
                <a:rPr kumimoji="1" lang="zh-CN" altLang="en-US" sz="24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黑体" panose="02010609060101010101" charset="-122"/>
                </a:rPr>
                <a:t>结合位点</a:t>
              </a:r>
            </a:p>
          </p:txBody>
        </p:sp>
        <p:sp>
          <p:nvSpPr>
            <p:cNvPr id="14393" name="AutoShape 19"/>
            <p:cNvSpPr>
              <a:spLocks noChangeArrowheads="1"/>
            </p:cNvSpPr>
            <p:nvPr/>
          </p:nvSpPr>
          <p:spPr bwMode="auto">
            <a:xfrm>
              <a:off x="884" y="3113"/>
              <a:ext cx="181" cy="272"/>
            </a:xfrm>
            <a:prstGeom prst="upArrow">
              <a:avLst>
                <a:gd name="adj1" fmla="val 50000"/>
                <a:gd name="adj2" fmla="val 37569"/>
              </a:avLst>
            </a:prstGeom>
            <a:solidFill>
              <a:srgbClr val="FF0066"/>
            </a:solidFill>
            <a:ln w="2857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grpSp>
        <p:nvGrpSpPr>
          <p:cNvPr id="14346" name="Group 20"/>
          <p:cNvGrpSpPr/>
          <p:nvPr/>
        </p:nvGrpSpPr>
        <p:grpSpPr bwMode="auto">
          <a:xfrm>
            <a:off x="7678738" y="1628776"/>
            <a:ext cx="2736850" cy="1012825"/>
            <a:chOff x="158" y="3113"/>
            <a:chExt cx="1724" cy="638"/>
          </a:xfrm>
        </p:grpSpPr>
        <p:sp>
          <p:nvSpPr>
            <p:cNvPr id="136213" name="Text Box 21"/>
            <p:cNvSpPr txBox="1">
              <a:spLocks noChangeArrowheads="1"/>
            </p:cNvSpPr>
            <p:nvPr/>
          </p:nvSpPr>
          <p:spPr bwMode="auto">
            <a:xfrm>
              <a:off x="158" y="3424"/>
              <a:ext cx="1724" cy="32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zh-CN" altLang="en-US" sz="2800" b="1">
                  <a:solidFill>
                    <a:srgbClr val="FF33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charset="0"/>
                </a:rPr>
                <a:t>终止子</a:t>
              </a:r>
            </a:p>
          </p:txBody>
        </p:sp>
        <p:sp>
          <p:nvSpPr>
            <p:cNvPr id="14391" name="AutoShape 22"/>
            <p:cNvSpPr>
              <a:spLocks noChangeArrowheads="1"/>
            </p:cNvSpPr>
            <p:nvPr/>
          </p:nvSpPr>
          <p:spPr bwMode="auto">
            <a:xfrm>
              <a:off x="884" y="3113"/>
              <a:ext cx="181" cy="272"/>
            </a:xfrm>
            <a:prstGeom prst="upArrow">
              <a:avLst>
                <a:gd name="adj1" fmla="val 50000"/>
                <a:gd name="adj2" fmla="val 37569"/>
              </a:avLst>
            </a:prstGeom>
            <a:solidFill>
              <a:srgbClr val="FF0066"/>
            </a:solidFill>
            <a:ln w="28575">
              <a:solidFill>
                <a:schemeClr val="tx1"/>
              </a:solidFill>
              <a:miter lim="800000"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sp>
        <p:nvSpPr>
          <p:cNvPr id="136253" name="Text Box 61"/>
          <p:cNvSpPr txBox="1">
            <a:spLocks noChangeArrowheads="1"/>
          </p:cNvSpPr>
          <p:nvPr/>
        </p:nvSpPr>
        <p:spPr bwMode="auto">
          <a:xfrm>
            <a:off x="5087939" y="1844675"/>
            <a:ext cx="2447925" cy="5794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原核基因</a:t>
            </a:r>
          </a:p>
        </p:txBody>
      </p:sp>
      <p:grpSp>
        <p:nvGrpSpPr>
          <p:cNvPr id="7" name="Group 65"/>
          <p:cNvGrpSpPr/>
          <p:nvPr/>
        </p:nvGrpSpPr>
        <p:grpSpPr bwMode="auto">
          <a:xfrm>
            <a:off x="1703388" y="3560764"/>
            <a:ext cx="8964612" cy="3297237"/>
            <a:chOff x="113" y="2243"/>
            <a:chExt cx="5647" cy="2077"/>
          </a:xfrm>
        </p:grpSpPr>
        <p:grpSp>
          <p:nvGrpSpPr>
            <p:cNvPr id="14350" name="Group 24"/>
            <p:cNvGrpSpPr/>
            <p:nvPr/>
          </p:nvGrpSpPr>
          <p:grpSpPr bwMode="auto">
            <a:xfrm>
              <a:off x="1824" y="2243"/>
              <a:ext cx="2257" cy="1152"/>
              <a:chOff x="1824" y="1525"/>
              <a:chExt cx="2257" cy="1152"/>
            </a:xfrm>
          </p:grpSpPr>
          <p:sp>
            <p:nvSpPr>
              <p:cNvPr id="14385" name="Line 25"/>
              <p:cNvSpPr>
                <a:spLocks noChangeShapeType="1"/>
              </p:cNvSpPr>
              <p:nvPr/>
            </p:nvSpPr>
            <p:spPr bwMode="auto">
              <a:xfrm>
                <a:off x="1824" y="1573"/>
                <a:ext cx="1" cy="1056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prstDash val="dash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4386" name="Line 26"/>
              <p:cNvSpPr>
                <a:spLocks noChangeShapeType="1"/>
              </p:cNvSpPr>
              <p:nvPr/>
            </p:nvSpPr>
            <p:spPr bwMode="auto">
              <a:xfrm>
                <a:off x="4080" y="1621"/>
                <a:ext cx="1" cy="1056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prstDash val="dash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4387" name="Line 27"/>
              <p:cNvSpPr>
                <a:spLocks noChangeShapeType="1"/>
              </p:cNvSpPr>
              <p:nvPr/>
            </p:nvSpPr>
            <p:spPr bwMode="auto">
              <a:xfrm flipH="1">
                <a:off x="1824" y="1717"/>
                <a:ext cx="480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miter lim="800000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4388" name="Line 28"/>
              <p:cNvSpPr>
                <a:spLocks noChangeShapeType="1"/>
              </p:cNvSpPr>
              <p:nvPr/>
            </p:nvSpPr>
            <p:spPr bwMode="auto">
              <a:xfrm>
                <a:off x="3648" y="1717"/>
                <a:ext cx="432" cy="1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miter lim="800000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36221" name="Text Box 29"/>
              <p:cNvSpPr txBox="1">
                <a:spLocks noChangeArrowheads="1"/>
              </p:cNvSpPr>
              <p:nvPr/>
            </p:nvSpPr>
            <p:spPr bwMode="auto">
              <a:xfrm>
                <a:off x="2448" y="1525"/>
                <a:ext cx="1152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zh-CN" altLang="en-US" sz="3200" b="1">
                    <a:solidFill>
                      <a:srgbClr val="8000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Times New Roman" panose="02020603050405020304" charset="0"/>
                  </a:rPr>
                  <a:t>编码区</a:t>
                </a:r>
              </a:p>
            </p:txBody>
          </p:sp>
        </p:grpSp>
        <p:grpSp>
          <p:nvGrpSpPr>
            <p:cNvPr id="14351" name="Group 64"/>
            <p:cNvGrpSpPr/>
            <p:nvPr/>
          </p:nvGrpSpPr>
          <p:grpSpPr bwMode="auto">
            <a:xfrm>
              <a:off x="113" y="2243"/>
              <a:ext cx="5647" cy="2077"/>
              <a:chOff x="113" y="2243"/>
              <a:chExt cx="5647" cy="2077"/>
            </a:xfrm>
          </p:grpSpPr>
          <p:sp>
            <p:nvSpPr>
              <p:cNvPr id="14352" name="Rectangle 23"/>
              <p:cNvSpPr>
                <a:spLocks noChangeArrowheads="1"/>
              </p:cNvSpPr>
              <p:nvPr/>
            </p:nvSpPr>
            <p:spPr bwMode="auto">
              <a:xfrm>
                <a:off x="144" y="2697"/>
                <a:ext cx="5458" cy="272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grpSp>
            <p:nvGrpSpPr>
              <p:cNvPr id="14353" name="Group 30"/>
              <p:cNvGrpSpPr/>
              <p:nvPr/>
            </p:nvGrpSpPr>
            <p:grpSpPr bwMode="auto">
              <a:xfrm>
                <a:off x="336" y="2243"/>
                <a:ext cx="5424" cy="365"/>
                <a:chOff x="336" y="1525"/>
                <a:chExt cx="5424" cy="365"/>
              </a:xfrm>
            </p:grpSpPr>
            <p:sp>
              <p:nvSpPr>
                <p:cNvPr id="14381" name="Line 31"/>
                <p:cNvSpPr>
                  <a:spLocks noChangeShapeType="1"/>
                </p:cNvSpPr>
                <p:nvPr/>
              </p:nvSpPr>
              <p:spPr bwMode="auto">
                <a:xfrm>
                  <a:off x="1392" y="1717"/>
                  <a:ext cx="432" cy="1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miter lim="800000"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136224" name="Text Box 32"/>
                <p:cNvSpPr txBox="1">
                  <a:spLocks noChangeArrowheads="1"/>
                </p:cNvSpPr>
                <p:nvPr/>
              </p:nvSpPr>
              <p:spPr bwMode="auto">
                <a:xfrm>
                  <a:off x="336" y="1525"/>
                  <a:ext cx="1200" cy="36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ffectLst/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zh-CN" altLang="en-US" sz="3200" b="1">
                      <a:solidFill>
                        <a:srgbClr val="800000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  <a:latin typeface="Times New Roman" panose="02020603050405020304" charset="0"/>
                    </a:rPr>
                    <a:t>非编码区</a:t>
                  </a:r>
                </a:p>
              </p:txBody>
            </p:sp>
            <p:sp>
              <p:nvSpPr>
                <p:cNvPr id="14383" name="Line 33"/>
                <p:cNvSpPr>
                  <a:spLocks noChangeShapeType="1"/>
                </p:cNvSpPr>
                <p:nvPr/>
              </p:nvSpPr>
              <p:spPr bwMode="auto">
                <a:xfrm flipH="1">
                  <a:off x="4080" y="1717"/>
                  <a:ext cx="480" cy="1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miter lim="800000"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/>
                <a:lstStyle/>
                <a:p>
                  <a:endParaRPr lang="zh-CN" altLang="en-US"/>
                </a:p>
              </p:txBody>
            </p:sp>
            <p:sp>
              <p:nvSpPr>
                <p:cNvPr id="136226" name="Text Box 34"/>
                <p:cNvSpPr txBox="1">
                  <a:spLocks noChangeArrowheads="1"/>
                </p:cNvSpPr>
                <p:nvPr/>
              </p:nvSpPr>
              <p:spPr bwMode="auto">
                <a:xfrm>
                  <a:off x="4512" y="1525"/>
                  <a:ext cx="1248" cy="36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ffectLst/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kumimoji="1" lang="zh-CN" altLang="en-US" sz="3200" b="1">
                      <a:solidFill>
                        <a:srgbClr val="800000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  <a:latin typeface="Times New Roman" panose="02020603050405020304" charset="0"/>
                    </a:rPr>
                    <a:t>非编码区</a:t>
                  </a:r>
                </a:p>
              </p:txBody>
            </p:sp>
          </p:grpSp>
          <p:sp>
            <p:nvSpPr>
              <p:cNvPr id="14354" name="Rectangle 35"/>
              <p:cNvSpPr>
                <a:spLocks noChangeArrowheads="1"/>
              </p:cNvSpPr>
              <p:nvPr/>
            </p:nvSpPr>
            <p:spPr bwMode="auto">
              <a:xfrm>
                <a:off x="612" y="2697"/>
                <a:ext cx="480" cy="272"/>
              </a:xfrm>
              <a:prstGeom prst="rect">
                <a:avLst/>
              </a:prstGeom>
              <a:gradFill rotWithShape="0">
                <a:gsLst>
                  <a:gs pos="0">
                    <a:srgbClr val="993300"/>
                  </a:gs>
                  <a:gs pos="50000">
                    <a:srgbClr val="FFFFFF"/>
                  </a:gs>
                  <a:gs pos="100000">
                    <a:srgbClr val="993300"/>
                  </a:gs>
                </a:gsLst>
                <a:lin ang="5400000" scaled="1"/>
              </a:gradFill>
              <a:ln w="2857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grpSp>
            <p:nvGrpSpPr>
              <p:cNvPr id="14355" name="Group 36"/>
              <p:cNvGrpSpPr/>
              <p:nvPr/>
            </p:nvGrpSpPr>
            <p:grpSpPr bwMode="auto">
              <a:xfrm>
                <a:off x="1837" y="2697"/>
                <a:ext cx="2256" cy="272"/>
                <a:chOff x="1824" y="2005"/>
                <a:chExt cx="2256" cy="240"/>
              </a:xfrm>
            </p:grpSpPr>
            <p:sp>
              <p:nvSpPr>
                <p:cNvPr id="14374" name="Rectangle 37"/>
                <p:cNvSpPr>
                  <a:spLocks noChangeArrowheads="1"/>
                </p:cNvSpPr>
                <p:nvPr/>
              </p:nvSpPr>
              <p:spPr bwMode="auto">
                <a:xfrm>
                  <a:off x="2784" y="2005"/>
                  <a:ext cx="384" cy="240"/>
                </a:xfrm>
                <a:prstGeom prst="rect">
                  <a:avLst/>
                </a:prstGeom>
                <a:gradFill rotWithShape="0">
                  <a:gsLst>
                    <a:gs pos="0">
                      <a:srgbClr val="993300"/>
                    </a:gs>
                    <a:gs pos="50000">
                      <a:srgbClr val="FFFFFF"/>
                    </a:gs>
                    <a:gs pos="100000">
                      <a:srgbClr val="993300"/>
                    </a:gs>
                  </a:gsLst>
                  <a:lin ang="5400000" scaled="1"/>
                </a:gradFill>
                <a:ln w="2857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75" name="Rectangle 38"/>
                <p:cNvSpPr>
                  <a:spLocks noChangeArrowheads="1"/>
                </p:cNvSpPr>
                <p:nvPr/>
              </p:nvSpPr>
              <p:spPr bwMode="auto">
                <a:xfrm>
                  <a:off x="1824" y="2005"/>
                  <a:ext cx="432" cy="240"/>
                </a:xfrm>
                <a:prstGeom prst="rect">
                  <a:avLst/>
                </a:prstGeom>
                <a:gradFill rotWithShape="0">
                  <a:gsLst>
                    <a:gs pos="0">
                      <a:srgbClr val="993300"/>
                    </a:gs>
                    <a:gs pos="50000">
                      <a:srgbClr val="FFFFFF"/>
                    </a:gs>
                    <a:gs pos="100000">
                      <a:srgbClr val="993300"/>
                    </a:gs>
                  </a:gsLst>
                  <a:lin ang="5400000" scaled="1"/>
                </a:gradFill>
                <a:ln w="2857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endParaRPr lang="zh-CN" altLang="zh-CN">
                    <a:solidFill>
                      <a:srgbClr val="CC0000"/>
                    </a:solidFill>
                  </a:endParaRPr>
                </a:p>
              </p:txBody>
            </p:sp>
            <p:sp>
              <p:nvSpPr>
                <p:cNvPr id="14376" name="Rectangle 39"/>
                <p:cNvSpPr>
                  <a:spLocks noChangeArrowheads="1"/>
                </p:cNvSpPr>
                <p:nvPr/>
              </p:nvSpPr>
              <p:spPr bwMode="auto">
                <a:xfrm>
                  <a:off x="2352" y="2005"/>
                  <a:ext cx="240" cy="240"/>
                </a:xfrm>
                <a:prstGeom prst="rect">
                  <a:avLst/>
                </a:prstGeom>
                <a:gradFill rotWithShape="0">
                  <a:gsLst>
                    <a:gs pos="0">
                      <a:srgbClr val="993300"/>
                    </a:gs>
                    <a:gs pos="50000">
                      <a:srgbClr val="FFFFFF"/>
                    </a:gs>
                    <a:gs pos="100000">
                      <a:srgbClr val="993300"/>
                    </a:gs>
                  </a:gsLst>
                  <a:lin ang="5400000" scaled="1"/>
                </a:gradFill>
                <a:ln w="2857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77" name="Rectangle 40"/>
                <p:cNvSpPr>
                  <a:spLocks noChangeArrowheads="1"/>
                </p:cNvSpPr>
                <p:nvPr/>
              </p:nvSpPr>
              <p:spPr bwMode="auto">
                <a:xfrm>
                  <a:off x="3504" y="2005"/>
                  <a:ext cx="576" cy="240"/>
                </a:xfrm>
                <a:prstGeom prst="rect">
                  <a:avLst/>
                </a:prstGeom>
                <a:gradFill rotWithShape="0">
                  <a:gsLst>
                    <a:gs pos="0">
                      <a:srgbClr val="993300"/>
                    </a:gs>
                    <a:gs pos="50000">
                      <a:srgbClr val="FFFFFF"/>
                    </a:gs>
                    <a:gs pos="100000">
                      <a:srgbClr val="993300"/>
                    </a:gs>
                  </a:gsLst>
                  <a:lin ang="5400000" scaled="1"/>
                </a:gradFill>
                <a:ln w="2857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78" name="Rectangle 41"/>
                <p:cNvSpPr>
                  <a:spLocks noChangeArrowheads="1"/>
                </p:cNvSpPr>
                <p:nvPr/>
              </p:nvSpPr>
              <p:spPr bwMode="auto">
                <a:xfrm>
                  <a:off x="2256" y="2005"/>
                  <a:ext cx="96" cy="240"/>
                </a:xfrm>
                <a:prstGeom prst="rect">
                  <a:avLst/>
                </a:prstGeom>
                <a:gradFill rotWithShape="0">
                  <a:gsLst>
                    <a:gs pos="0">
                      <a:srgbClr val="FF99CC"/>
                    </a:gs>
                    <a:gs pos="50000">
                      <a:srgbClr val="9900CC"/>
                    </a:gs>
                    <a:gs pos="100000">
                      <a:srgbClr val="FF99CC"/>
                    </a:gs>
                  </a:gsLst>
                  <a:lin ang="5400000" scaled="1"/>
                </a:gradFill>
                <a:ln w="2857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79" name="Rectangle 42"/>
                <p:cNvSpPr>
                  <a:spLocks noChangeArrowheads="1"/>
                </p:cNvSpPr>
                <p:nvPr/>
              </p:nvSpPr>
              <p:spPr bwMode="auto">
                <a:xfrm>
                  <a:off x="2592" y="2005"/>
                  <a:ext cx="192" cy="240"/>
                </a:xfrm>
                <a:prstGeom prst="rect">
                  <a:avLst/>
                </a:prstGeom>
                <a:gradFill rotWithShape="0">
                  <a:gsLst>
                    <a:gs pos="0">
                      <a:srgbClr val="FF99CC"/>
                    </a:gs>
                    <a:gs pos="50000">
                      <a:srgbClr val="9900CC"/>
                    </a:gs>
                    <a:gs pos="100000">
                      <a:srgbClr val="FF99CC"/>
                    </a:gs>
                  </a:gsLst>
                  <a:lin ang="5400000" scaled="1"/>
                </a:gradFill>
                <a:ln w="2857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80" name="Rectangle 43"/>
                <p:cNvSpPr>
                  <a:spLocks noChangeArrowheads="1"/>
                </p:cNvSpPr>
                <p:nvPr/>
              </p:nvSpPr>
              <p:spPr bwMode="auto">
                <a:xfrm>
                  <a:off x="3168" y="2005"/>
                  <a:ext cx="336" cy="240"/>
                </a:xfrm>
                <a:prstGeom prst="rect">
                  <a:avLst/>
                </a:prstGeom>
                <a:gradFill rotWithShape="0">
                  <a:gsLst>
                    <a:gs pos="0">
                      <a:srgbClr val="FF99CC"/>
                    </a:gs>
                    <a:gs pos="50000">
                      <a:srgbClr val="9900CC"/>
                    </a:gs>
                    <a:gs pos="100000">
                      <a:srgbClr val="FF99CC"/>
                    </a:gs>
                  </a:gsLst>
                  <a:lin ang="5400000" scaled="1"/>
                </a:gradFill>
                <a:ln w="2857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</p:grpSp>
          <p:grpSp>
            <p:nvGrpSpPr>
              <p:cNvPr id="14356" name="Group 44"/>
              <p:cNvGrpSpPr/>
              <p:nvPr/>
            </p:nvGrpSpPr>
            <p:grpSpPr bwMode="auto">
              <a:xfrm>
                <a:off x="113" y="3096"/>
                <a:ext cx="1724" cy="1106"/>
                <a:chOff x="113" y="2378"/>
                <a:chExt cx="1724" cy="1106"/>
              </a:xfrm>
            </p:grpSpPr>
            <p:sp>
              <p:nvSpPr>
                <p:cNvPr id="136237" name="Text Box 45"/>
                <p:cNvSpPr txBox="1">
                  <a:spLocks noChangeArrowheads="1"/>
                </p:cNvSpPr>
                <p:nvPr/>
              </p:nvSpPr>
              <p:spPr bwMode="auto">
                <a:xfrm>
                  <a:off x="113" y="2689"/>
                  <a:ext cx="1724" cy="79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ffectLst/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kumimoji="1" lang="zh-CN" altLang="en-US" sz="2800" b="1">
                      <a:solidFill>
                        <a:srgbClr val="FF3300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  <a:latin typeface="Times New Roman" panose="02020603050405020304" charset="0"/>
                    </a:rPr>
                    <a:t>启动子</a:t>
                  </a:r>
                </a:p>
                <a:p>
                  <a:pPr algn="ctr" eaLnBrk="1" hangingPunct="1"/>
                  <a:r>
                    <a:rPr kumimoji="1" lang="zh-CN" altLang="en-US" sz="2400" b="1">
                      <a:solidFill>
                        <a:srgbClr val="0000FF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  <a:latin typeface="黑体" panose="02010609060101010101" charset="-122"/>
                    </a:rPr>
                    <a:t>与</a:t>
                  </a:r>
                  <a:r>
                    <a:rPr kumimoji="1" lang="en-US" altLang="zh-CN" sz="2400" b="1">
                      <a:solidFill>
                        <a:srgbClr val="0000FF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  <a:latin typeface="黑体" panose="02010609060101010101" charset="-122"/>
                    </a:rPr>
                    <a:t>RNA</a:t>
                  </a:r>
                  <a:r>
                    <a:rPr kumimoji="1" lang="zh-CN" altLang="en-US" sz="2400" b="1">
                      <a:solidFill>
                        <a:srgbClr val="0000FF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  <a:latin typeface="黑体" panose="02010609060101010101" charset="-122"/>
                    </a:rPr>
                    <a:t>聚合酶</a:t>
                  </a:r>
                </a:p>
                <a:p>
                  <a:pPr algn="ctr" eaLnBrk="1" hangingPunct="1"/>
                  <a:r>
                    <a:rPr kumimoji="1" lang="zh-CN" altLang="en-US" sz="2400" b="1">
                      <a:solidFill>
                        <a:srgbClr val="0000FF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  <a:latin typeface="黑体" panose="02010609060101010101" charset="-122"/>
                    </a:rPr>
                    <a:t>结合位点</a:t>
                  </a:r>
                </a:p>
              </p:txBody>
            </p:sp>
            <p:sp>
              <p:nvSpPr>
                <p:cNvPr id="14373" name="AutoShape 46"/>
                <p:cNvSpPr>
                  <a:spLocks noChangeArrowheads="1"/>
                </p:cNvSpPr>
                <p:nvPr/>
              </p:nvSpPr>
              <p:spPr bwMode="auto">
                <a:xfrm>
                  <a:off x="839" y="2378"/>
                  <a:ext cx="181" cy="272"/>
                </a:xfrm>
                <a:prstGeom prst="upArrow">
                  <a:avLst>
                    <a:gd name="adj1" fmla="val 50000"/>
                    <a:gd name="adj2" fmla="val 37569"/>
                  </a:avLst>
                </a:prstGeom>
                <a:solidFill>
                  <a:srgbClr val="FF0066"/>
                </a:solidFill>
                <a:ln w="2857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</p:grpSp>
          <p:grpSp>
            <p:nvGrpSpPr>
              <p:cNvPr id="14357" name="Group 47"/>
              <p:cNvGrpSpPr/>
              <p:nvPr/>
            </p:nvGrpSpPr>
            <p:grpSpPr bwMode="auto">
              <a:xfrm>
                <a:off x="1655" y="2976"/>
                <a:ext cx="1996" cy="860"/>
                <a:chOff x="1610" y="2251"/>
                <a:chExt cx="2177" cy="1612"/>
              </a:xfrm>
            </p:grpSpPr>
            <p:sp>
              <p:nvSpPr>
                <p:cNvPr id="14367" name="Line 48"/>
                <p:cNvSpPr>
                  <a:spLocks noChangeShapeType="1"/>
                </p:cNvSpPr>
                <p:nvPr/>
              </p:nvSpPr>
              <p:spPr bwMode="auto">
                <a:xfrm flipV="1">
                  <a:off x="2018" y="2251"/>
                  <a:ext cx="0" cy="1043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4368" name="Line 49"/>
                <p:cNvSpPr>
                  <a:spLocks noChangeShapeType="1"/>
                </p:cNvSpPr>
                <p:nvPr/>
              </p:nvSpPr>
              <p:spPr bwMode="auto">
                <a:xfrm flipV="1">
                  <a:off x="2064" y="2251"/>
                  <a:ext cx="453" cy="1043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4369" name="Line 50"/>
                <p:cNvSpPr>
                  <a:spLocks noChangeShapeType="1"/>
                </p:cNvSpPr>
                <p:nvPr/>
              </p:nvSpPr>
              <p:spPr bwMode="auto">
                <a:xfrm flipV="1">
                  <a:off x="2154" y="2251"/>
                  <a:ext cx="817" cy="1043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4370" name="Line 51"/>
                <p:cNvSpPr>
                  <a:spLocks noChangeShapeType="1"/>
                </p:cNvSpPr>
                <p:nvPr/>
              </p:nvSpPr>
              <p:spPr bwMode="auto">
                <a:xfrm flipV="1">
                  <a:off x="2245" y="2251"/>
                  <a:ext cx="1542" cy="1043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244" name="Text Box 52"/>
                <p:cNvSpPr txBox="1">
                  <a:spLocks noChangeArrowheads="1"/>
                </p:cNvSpPr>
                <p:nvPr/>
              </p:nvSpPr>
              <p:spPr bwMode="auto">
                <a:xfrm>
                  <a:off x="1610" y="3250"/>
                  <a:ext cx="998" cy="613"/>
                </a:xfrm>
                <a:prstGeom prst="rect">
                  <a:avLst/>
                </a:prstGeom>
                <a:noFill/>
                <a:ln w="28575" algn="ctr">
                  <a:noFill/>
                  <a:miter lim="800000"/>
                </a:ln>
                <a:effectLst/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lang="zh-CN" altLang="en-US" sz="2800" b="1">
                      <a:solidFill>
                        <a:srgbClr val="CC0000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</a:rPr>
                    <a:t>外显子</a:t>
                  </a:r>
                </a:p>
              </p:txBody>
            </p:sp>
          </p:grpSp>
          <p:grpSp>
            <p:nvGrpSpPr>
              <p:cNvPr id="14358" name="Group 53"/>
              <p:cNvGrpSpPr/>
              <p:nvPr/>
            </p:nvGrpSpPr>
            <p:grpSpPr bwMode="auto">
              <a:xfrm>
                <a:off x="2381" y="2976"/>
                <a:ext cx="1723" cy="860"/>
                <a:chOff x="2336" y="2251"/>
                <a:chExt cx="2086" cy="1612"/>
              </a:xfrm>
            </p:grpSpPr>
            <p:sp>
              <p:nvSpPr>
                <p:cNvPr id="14363" name="Line 54"/>
                <p:cNvSpPr>
                  <a:spLocks noChangeShapeType="1"/>
                </p:cNvSpPr>
                <p:nvPr/>
              </p:nvSpPr>
              <p:spPr bwMode="auto">
                <a:xfrm flipH="1" flipV="1">
                  <a:off x="2336" y="2251"/>
                  <a:ext cx="1451" cy="1043"/>
                </a:xfrm>
                <a:prstGeom prst="line">
                  <a:avLst/>
                </a:prstGeom>
                <a:noFill/>
                <a:ln w="28575">
                  <a:solidFill>
                    <a:schemeClr val="bg2"/>
                  </a:solidFill>
                  <a:rou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4364" name="Line 55"/>
                <p:cNvSpPr>
                  <a:spLocks noChangeShapeType="1"/>
                </p:cNvSpPr>
                <p:nvPr/>
              </p:nvSpPr>
              <p:spPr bwMode="auto">
                <a:xfrm flipH="1" flipV="1">
                  <a:off x="2699" y="2251"/>
                  <a:ext cx="1179" cy="1043"/>
                </a:xfrm>
                <a:prstGeom prst="line">
                  <a:avLst/>
                </a:prstGeom>
                <a:noFill/>
                <a:ln w="28575">
                  <a:solidFill>
                    <a:schemeClr val="bg2"/>
                  </a:solidFill>
                  <a:rou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4365" name="Line 56"/>
                <p:cNvSpPr>
                  <a:spLocks noChangeShapeType="1"/>
                </p:cNvSpPr>
                <p:nvPr/>
              </p:nvSpPr>
              <p:spPr bwMode="auto">
                <a:xfrm flipH="1" flipV="1">
                  <a:off x="3379" y="2251"/>
                  <a:ext cx="590" cy="1043"/>
                </a:xfrm>
                <a:prstGeom prst="line">
                  <a:avLst/>
                </a:prstGeom>
                <a:noFill/>
                <a:ln w="28575">
                  <a:solidFill>
                    <a:schemeClr val="bg2"/>
                  </a:solidFill>
                  <a:rou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6249" name="Text Box 57"/>
                <p:cNvSpPr txBox="1">
                  <a:spLocks noChangeArrowheads="1"/>
                </p:cNvSpPr>
                <p:nvPr/>
              </p:nvSpPr>
              <p:spPr bwMode="auto">
                <a:xfrm>
                  <a:off x="3424" y="3250"/>
                  <a:ext cx="998" cy="613"/>
                </a:xfrm>
                <a:prstGeom prst="rect">
                  <a:avLst/>
                </a:prstGeom>
                <a:noFill/>
                <a:ln w="28575" algn="ctr">
                  <a:noFill/>
                  <a:miter lim="800000"/>
                </a:ln>
                <a:effectLst/>
              </p:spPr>
              <p:txBody>
                <a:bodyPr>
                  <a:spAutoFit/>
                </a:bodyPr>
                <a:lstStyle/>
                <a:p>
                  <a:pPr algn="ctr">
                    <a:spcBef>
                      <a:spcPct val="50000"/>
                    </a:spcBef>
                    <a:defRPr/>
                  </a:pPr>
                  <a:r>
                    <a:rPr lang="zh-CN" altLang="en-US" sz="2800" b="1">
                      <a:solidFill>
                        <a:srgbClr val="CC0000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  <a:ea typeface="宋体" panose="02010600030101010101" pitchFamily="2" charset="-122"/>
                    </a:rPr>
                    <a:t>内含子</a:t>
                  </a:r>
                </a:p>
              </p:txBody>
            </p:sp>
          </p:grpSp>
          <p:grpSp>
            <p:nvGrpSpPr>
              <p:cNvPr id="14359" name="Group 58"/>
              <p:cNvGrpSpPr/>
              <p:nvPr/>
            </p:nvGrpSpPr>
            <p:grpSpPr bwMode="auto">
              <a:xfrm>
                <a:off x="3878" y="3067"/>
                <a:ext cx="1724" cy="638"/>
                <a:chOff x="158" y="3113"/>
                <a:chExt cx="1724" cy="638"/>
              </a:xfrm>
            </p:grpSpPr>
            <p:sp>
              <p:nvSpPr>
                <p:cNvPr id="136251" name="Text Box 59"/>
                <p:cNvSpPr txBox="1">
                  <a:spLocks noChangeArrowheads="1"/>
                </p:cNvSpPr>
                <p:nvPr/>
              </p:nvSpPr>
              <p:spPr bwMode="auto">
                <a:xfrm>
                  <a:off x="158" y="3424"/>
                  <a:ext cx="1724" cy="327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ffectLst/>
              </p:spPr>
              <p:txBody>
                <a:bodyPr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kumimoji="1" lang="zh-CN" altLang="en-US" sz="2800" b="1">
                      <a:solidFill>
                        <a:srgbClr val="0000FF"/>
                      </a:solidFill>
                      <a:effectLst>
                        <a:outerShdw blurRad="38100" dist="38100" dir="2700000" algn="tl">
                          <a:srgbClr val="C0C0C0"/>
                        </a:outerShdw>
                      </a:effectLst>
                      <a:latin typeface="Times New Roman" panose="02020603050405020304" charset="0"/>
                    </a:rPr>
                    <a:t>终止子</a:t>
                  </a:r>
                </a:p>
              </p:txBody>
            </p:sp>
            <p:sp>
              <p:nvSpPr>
                <p:cNvPr id="14362" name="AutoShape 60"/>
                <p:cNvSpPr>
                  <a:spLocks noChangeArrowheads="1"/>
                </p:cNvSpPr>
                <p:nvPr/>
              </p:nvSpPr>
              <p:spPr bwMode="auto">
                <a:xfrm>
                  <a:off x="884" y="3113"/>
                  <a:ext cx="181" cy="272"/>
                </a:xfrm>
                <a:prstGeom prst="upArrow">
                  <a:avLst>
                    <a:gd name="adj1" fmla="val 50000"/>
                    <a:gd name="adj2" fmla="val 37569"/>
                  </a:avLst>
                </a:prstGeom>
                <a:solidFill>
                  <a:srgbClr val="FF0066"/>
                </a:solidFill>
                <a:ln w="28575">
                  <a:solidFill>
                    <a:schemeClr val="tx1"/>
                  </a:solidFill>
                  <a:miter lim="800000"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</p:grpSp>
          <p:sp>
            <p:nvSpPr>
              <p:cNvPr id="136254" name="Text Box 62"/>
              <p:cNvSpPr txBox="1">
                <a:spLocks noChangeArrowheads="1"/>
              </p:cNvSpPr>
              <p:nvPr/>
            </p:nvSpPr>
            <p:spPr bwMode="auto">
              <a:xfrm>
                <a:off x="2200" y="3955"/>
                <a:ext cx="1542" cy="36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zh-CN" altLang="en-US" sz="3200" b="1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真核基因</a:t>
                </a:r>
              </a:p>
            </p:txBody>
          </p:sp>
        </p:grpSp>
      </p:grpSp>
      <p:sp>
        <p:nvSpPr>
          <p:cNvPr id="14349" name="Line 63"/>
          <p:cNvSpPr>
            <a:spLocks noChangeShapeType="1"/>
          </p:cNvSpPr>
          <p:nvPr/>
        </p:nvSpPr>
        <p:spPr bwMode="auto">
          <a:xfrm>
            <a:off x="1524000" y="3500438"/>
            <a:ext cx="9144000" cy="0"/>
          </a:xfrm>
          <a:prstGeom prst="line">
            <a:avLst/>
          </a:prstGeom>
          <a:noFill/>
          <a:ln w="76200" cmpd="tri">
            <a:solidFill>
              <a:srgbClr val="008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Rectangle 46"/>
          <p:cNvSpPr>
            <a:spLocks noChangeArrowheads="1"/>
          </p:cNvSpPr>
          <p:nvPr/>
        </p:nvSpPr>
        <p:spPr bwMode="auto">
          <a:xfrm>
            <a:off x="1631950" y="981075"/>
            <a:ext cx="2590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  <a:spcBef>
                <a:spcPct val="50000"/>
              </a:spcBef>
            </a:pPr>
            <a:r>
              <a:rPr kumimoji="1" lang="ru-RU" altLang="zh-CN" sz="3000" b="1">
                <a:solidFill>
                  <a:srgbClr val="FF0000"/>
                </a:solidFill>
                <a:latin typeface="Times New Roman" panose="02020603050405020304" charset="0"/>
              </a:rPr>
              <a:t>启动部位</a:t>
            </a:r>
          </a:p>
        </p:txBody>
      </p:sp>
      <p:grpSp>
        <p:nvGrpSpPr>
          <p:cNvPr id="2095" name="Group 47"/>
          <p:cNvGrpSpPr/>
          <p:nvPr/>
        </p:nvGrpSpPr>
        <p:grpSpPr bwMode="auto">
          <a:xfrm>
            <a:off x="3962400" y="2576513"/>
            <a:ext cx="4267200" cy="519112"/>
            <a:chOff x="1536" y="2265"/>
            <a:chExt cx="2688" cy="327"/>
          </a:xfrm>
        </p:grpSpPr>
        <p:sp>
          <p:nvSpPr>
            <p:cNvPr id="2096" name="Line 48"/>
            <p:cNvSpPr>
              <a:spLocks noChangeShapeType="1"/>
            </p:cNvSpPr>
            <p:nvPr/>
          </p:nvSpPr>
          <p:spPr bwMode="auto">
            <a:xfrm>
              <a:off x="1536" y="2592"/>
              <a:ext cx="2688" cy="0"/>
            </a:xfrm>
            <a:prstGeom prst="line">
              <a:avLst/>
            </a:prstGeom>
            <a:noFill/>
            <a:ln w="38100" cap="flat">
              <a:solidFill>
                <a:srgbClr val="0033CC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097" name="Rectangle 49"/>
            <p:cNvSpPr>
              <a:spLocks noChangeArrowheads="1"/>
            </p:cNvSpPr>
            <p:nvPr/>
          </p:nvSpPr>
          <p:spPr bwMode="auto">
            <a:xfrm>
              <a:off x="1680" y="2265"/>
              <a:ext cx="2544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kumimoji="1" lang="ru-RU" altLang="zh-CN" sz="2800" b="1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charset="0"/>
                </a:rPr>
                <a:t>A G G U C A C G U C G</a:t>
              </a:r>
            </a:p>
          </p:txBody>
        </p:sp>
      </p:grpSp>
      <p:grpSp>
        <p:nvGrpSpPr>
          <p:cNvPr id="2098" name="Group 50"/>
          <p:cNvGrpSpPr/>
          <p:nvPr/>
        </p:nvGrpSpPr>
        <p:grpSpPr bwMode="auto">
          <a:xfrm>
            <a:off x="1676400" y="1616075"/>
            <a:ext cx="8839200" cy="869950"/>
            <a:chOff x="96" y="1660"/>
            <a:chExt cx="5568" cy="548"/>
          </a:xfrm>
        </p:grpSpPr>
        <p:sp>
          <p:nvSpPr>
            <p:cNvPr id="2099" name="Rectangle 51"/>
            <p:cNvSpPr>
              <a:spLocks noChangeArrowheads="1"/>
            </p:cNvSpPr>
            <p:nvPr/>
          </p:nvSpPr>
          <p:spPr bwMode="auto">
            <a:xfrm>
              <a:off x="96" y="1728"/>
              <a:ext cx="5568" cy="432"/>
            </a:xfrm>
            <a:prstGeom prst="rect">
              <a:avLst/>
            </a:prstGeom>
            <a:noFill/>
            <a:ln w="38100" cap="flat">
              <a:solidFill>
                <a:srgbClr val="0033CC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99FF66"/>
                  </a:solidFill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100" name="Rectangle 52"/>
            <p:cNvSpPr>
              <a:spLocks noChangeArrowheads="1"/>
            </p:cNvSpPr>
            <p:nvPr/>
          </p:nvSpPr>
          <p:spPr bwMode="auto">
            <a:xfrm>
              <a:off x="528" y="1728"/>
              <a:ext cx="672" cy="432"/>
            </a:xfrm>
            <a:prstGeom prst="rect">
              <a:avLst/>
            </a:prstGeom>
            <a:solidFill>
              <a:srgbClr val="990000"/>
            </a:solidFill>
            <a:ln w="9525" cap="flat">
              <a:solidFill>
                <a:srgbClr val="0033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101" name="Rectangle 53"/>
            <p:cNvSpPr>
              <a:spLocks noChangeArrowheads="1"/>
            </p:cNvSpPr>
            <p:nvPr/>
          </p:nvSpPr>
          <p:spPr bwMode="auto">
            <a:xfrm>
              <a:off x="1680" y="1728"/>
              <a:ext cx="2496" cy="432"/>
            </a:xfrm>
            <a:prstGeom prst="rect">
              <a:avLst/>
            </a:prstGeom>
            <a:solidFill>
              <a:srgbClr val="CCECFF"/>
            </a:solidFill>
            <a:ln w="9525" cap="flat">
              <a:solidFill>
                <a:srgbClr val="0033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102" name="Rectangle 54"/>
            <p:cNvSpPr>
              <a:spLocks noChangeArrowheads="1"/>
            </p:cNvSpPr>
            <p:nvPr/>
          </p:nvSpPr>
          <p:spPr bwMode="auto">
            <a:xfrm>
              <a:off x="1680" y="1660"/>
              <a:ext cx="249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kumimoji="1" lang="ru-RU" altLang="zh-CN" sz="2800" b="1"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charset="0"/>
                </a:rPr>
                <a:t>A G G T C A C G T C G</a:t>
              </a:r>
            </a:p>
          </p:txBody>
        </p:sp>
        <p:sp>
          <p:nvSpPr>
            <p:cNvPr id="2103" name="Rectangle 55"/>
            <p:cNvSpPr>
              <a:spLocks noChangeArrowheads="1"/>
            </p:cNvSpPr>
            <p:nvPr/>
          </p:nvSpPr>
          <p:spPr bwMode="auto">
            <a:xfrm>
              <a:off x="1680" y="1881"/>
              <a:ext cx="249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kumimoji="1" lang="ru-RU" altLang="zh-CN" sz="2800" b="1"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charset="0"/>
                </a:rPr>
                <a:t>T C C A G T G C A G C</a:t>
              </a:r>
            </a:p>
          </p:txBody>
        </p:sp>
      </p:grpSp>
      <p:sp>
        <p:nvSpPr>
          <p:cNvPr id="2104" name="Oval 56">
            <a:hlinkClick r:id="rId2"/>
          </p:cNvPr>
          <p:cNvSpPr>
            <a:spLocks noChangeArrowheads="1"/>
          </p:cNvSpPr>
          <p:nvPr/>
        </p:nvSpPr>
        <p:spPr bwMode="auto">
          <a:xfrm>
            <a:off x="1577975" y="4875213"/>
            <a:ext cx="2286000" cy="990600"/>
          </a:xfrm>
          <a:prstGeom prst="ellipse">
            <a:avLst/>
          </a:prstGeom>
          <a:solidFill>
            <a:srgbClr val="00FF00">
              <a:alpha val="39999"/>
            </a:srgbClr>
          </a:solidFill>
          <a:ln w="34925" cap="flat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/>
            <a:r>
              <a:rPr kumimoji="1" lang="ru-RU" altLang="zh-CN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charset="0"/>
              </a:rPr>
              <a:t>RNA聚合酶</a:t>
            </a:r>
          </a:p>
        </p:txBody>
      </p:sp>
      <p:sp>
        <p:nvSpPr>
          <p:cNvPr id="2105" name="Oval 57">
            <a:hlinkClick r:id="rId2"/>
          </p:cNvPr>
          <p:cNvSpPr>
            <a:spLocks noChangeArrowheads="1"/>
          </p:cNvSpPr>
          <p:nvPr/>
        </p:nvSpPr>
        <p:spPr bwMode="auto">
          <a:xfrm>
            <a:off x="1774825" y="2133600"/>
            <a:ext cx="2286000" cy="990600"/>
          </a:xfrm>
          <a:prstGeom prst="ellipse">
            <a:avLst/>
          </a:prstGeom>
          <a:solidFill>
            <a:srgbClr val="00FF00">
              <a:alpha val="39999"/>
            </a:srgbClr>
          </a:solidFill>
          <a:ln w="34925" cap="flat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/>
            <a:r>
              <a:rPr kumimoji="1" lang="ru-RU" altLang="zh-CN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charset="0"/>
              </a:rPr>
              <a:t>RNA聚合酶</a:t>
            </a:r>
          </a:p>
        </p:txBody>
      </p:sp>
      <p:sp>
        <p:nvSpPr>
          <p:cNvPr id="2106" name="Oval 58"/>
          <p:cNvSpPr>
            <a:spLocks noChangeArrowheads="1"/>
          </p:cNvSpPr>
          <p:nvPr/>
        </p:nvSpPr>
        <p:spPr bwMode="auto">
          <a:xfrm>
            <a:off x="8274050" y="2133600"/>
            <a:ext cx="2286000" cy="990600"/>
          </a:xfrm>
          <a:prstGeom prst="ellipse">
            <a:avLst/>
          </a:prstGeom>
          <a:solidFill>
            <a:srgbClr val="00FF00">
              <a:alpha val="39999"/>
            </a:srgbClr>
          </a:solidFill>
          <a:ln w="34925" cap="flat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/>
            <a:r>
              <a:rPr kumimoji="1" lang="ru-RU" altLang="zh-CN" sz="2800" b="1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charset="0"/>
              </a:rPr>
              <a:t>RNA聚合酶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childTnLst>
                                    <p:animMotion origin="layout" path="M -1.11111E-06 -4.39306E-06 L 0.02257 -0.39976">
                                      <p:cBhvr additive="base">
                                        <p:cTn id="6" dur="3000" fill="hold"/>
                                        <p:tgtEl>
                                          <p:spTgt spid="2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childTnLst>
                                    <p:set>
                                      <p:cBhvr additive="base"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grpId="1" nodeType="clickEffect">
                                  <p:childTnLst>
                                    <p:animMotion origin="layout" path="M -5.55556E-07 -3.33333E-06 L 0.71163 0.00209">
                                      <p:cBhvr additive="base">
                                        <p:cTn id="13" dur="5000" fill="hold"/>
                                        <p:tgtEl>
                                          <p:spTgt spid="2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childTnLst>
                                    <p:set>
                                      <p:cBhvr additive="base"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base">
                                        <p:cTn id="16" dur="3000"/>
                                        <p:tgtEl>
                                          <p:spTgt spid="2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childTnLst>
                                    <p:set>
                                      <p:cBhvr additive="base"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4" grpId="0" animBg="1"/>
      <p:bldP spid="2105" grpId="0" animBg="1"/>
      <p:bldP spid="2105" grpId="1" animBg="1"/>
      <p:bldP spid="210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6521" y="317490"/>
            <a:ext cx="1143703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资料</a:t>
            </a:r>
            <a:r>
              <a:rPr lang="en-US" altLang="zh-CN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5</a:t>
            </a:r>
            <a:r>
              <a:rPr lang="zh-CN" altLang="en-US" sz="2800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1966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，克里克根据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立体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化学原理提出了摆动假说。摆动假说提出，</a:t>
            </a:r>
            <a:r>
              <a:rPr lang="en-US" altLang="zh-CN" sz="2800" dirty="0" err="1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tRNA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除有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普通碱基以外，还含有相当数目的稀有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碱基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，如次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黄嘌呤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(I)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等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。在核糖体上进行蛋白质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合成时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，反密码子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与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上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密码子互补配对。密码子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的第三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个碱基（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3′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端）与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反密码子的第一个碱基（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5′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端） 的配对专一性相对较差，成为摆动配对，而密码子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的另外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两个碱基与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相应</a:t>
            </a:r>
            <a:r>
              <a:rPr lang="en-US" altLang="zh-CN" sz="2800" dirty="0" err="1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tRNA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上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反密码子的碱基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严格互补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配对，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见表</a:t>
            </a:r>
            <a:r>
              <a:rPr lang="en-US" altLang="zh-CN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sz="2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zh-CN" altLang="zh-CN" sz="2800" kern="100" dirty="0">
              <a:effectLst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115" y="3119405"/>
            <a:ext cx="6142926" cy="34209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17" name="组合 30"/>
          <p:cNvGrpSpPr/>
          <p:nvPr/>
        </p:nvGrpSpPr>
        <p:grpSpPr bwMode="auto">
          <a:xfrm>
            <a:off x="973310" y="2199334"/>
            <a:ext cx="9460781" cy="1241744"/>
            <a:chOff x="8461" y="22226"/>
            <a:chExt cx="5261" cy="866"/>
          </a:xfrm>
        </p:grpSpPr>
        <p:sp>
          <p:nvSpPr>
            <p:cNvPr id="13" name="文本框 12"/>
            <p:cNvSpPr txBox="1"/>
            <p:nvPr/>
          </p:nvSpPr>
          <p:spPr>
            <a:xfrm>
              <a:off x="10631" y="22549"/>
              <a:ext cx="831" cy="315"/>
            </a:xfrm>
            <a:prstGeom prst="rect">
              <a:avLst/>
            </a:prstGeom>
            <a:solidFill>
              <a:schemeClr val="lt1"/>
            </a:solidFill>
            <a:ln w="6350">
              <a:solidFill>
                <a:prstClr val="black"/>
              </a:solidFill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68580" tIns="34290" rIns="68580" bIns="34290"/>
            <a:lstStyle/>
            <a:p>
              <a:pPr algn="just" eaLnBrk="1" hangingPunct="1">
                <a:defRPr/>
              </a:pPr>
              <a:r>
                <a:rPr lang="en-US" altLang="zh-CN" sz="2800" b="1" kern="100" noProof="1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/>
                  <a:sym typeface="Times New Roman" panose="02020603050405020304"/>
                </a:rPr>
                <a:t>mRNA</a:t>
              </a:r>
              <a:endParaRPr lang="en-US" altLang="zh-CN" sz="2800" b="1" kern="100" noProof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041" y="22465"/>
              <a:ext cx="681" cy="387"/>
            </a:xfrm>
            <a:prstGeom prst="rect">
              <a:avLst/>
            </a:prstGeom>
            <a:solidFill>
              <a:schemeClr val="lt1"/>
            </a:solidFill>
            <a:ln w="6350">
              <a:solidFill>
                <a:prstClr val="black"/>
              </a:solidFill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68580" tIns="34290" rIns="68580" bIns="34290"/>
            <a:lstStyle/>
            <a:p>
              <a:pPr algn="just" eaLnBrk="1" hangingPunct="1">
                <a:defRPr/>
              </a:pPr>
              <a:r>
                <a:rPr lang="zh-CN" altLang="en-US" sz="2800" b="1" kern="100" noProof="1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/>
                  <a:sym typeface="Times New Roman" panose="02020603050405020304"/>
                </a:rPr>
                <a:t>蛋白质</a:t>
              </a:r>
              <a:endParaRPr lang="en-US" altLang="zh-CN" sz="2800" b="1" kern="100" noProof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19" name="文本框 19"/>
            <p:cNvSpPr txBox="1"/>
            <p:nvPr/>
          </p:nvSpPr>
          <p:spPr>
            <a:xfrm>
              <a:off x="9482" y="22307"/>
              <a:ext cx="573" cy="382"/>
            </a:xfrm>
            <a:prstGeom prst="rect">
              <a:avLst/>
            </a:prstGeom>
            <a:solidFill>
              <a:schemeClr val="lt1"/>
            </a:solidFill>
            <a:ln w="6350">
              <a:solidFill>
                <a:prstClr val="black"/>
              </a:solidFill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68580" tIns="34290" rIns="68580" bIns="34290"/>
            <a:lstStyle/>
            <a:p>
              <a:pPr algn="just" eaLnBrk="1" hangingPunct="1">
                <a:defRPr/>
              </a:pPr>
              <a:r>
                <a:rPr lang="zh-CN" altLang="en-US" sz="2800" b="1" kern="100" noProof="1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/>
                  <a:sym typeface="Times New Roman" panose="02020603050405020304"/>
                </a:rPr>
                <a:t>转录</a:t>
              </a:r>
              <a:endParaRPr lang="en-US" altLang="zh-CN" sz="2800" b="1" kern="100" noProof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>
              <a:off x="11926" y="22226"/>
              <a:ext cx="560" cy="385"/>
            </a:xfrm>
            <a:prstGeom prst="rect">
              <a:avLst/>
            </a:prstGeom>
            <a:solidFill>
              <a:schemeClr val="lt1"/>
            </a:solidFill>
            <a:ln w="6350">
              <a:solidFill>
                <a:prstClr val="black"/>
              </a:solidFill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68580" tIns="34290" rIns="68580" bIns="34290"/>
            <a:lstStyle/>
            <a:p>
              <a:pPr algn="just" eaLnBrk="1" hangingPunct="1">
                <a:defRPr/>
              </a:pPr>
              <a:r>
                <a:rPr lang="zh-CN" altLang="en-US" sz="2800" b="1" kern="100" noProof="1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/>
                  <a:sym typeface="Times New Roman" panose="02020603050405020304"/>
                </a:rPr>
                <a:t>翻译</a:t>
              </a:r>
              <a:endParaRPr lang="en-US" altLang="zh-CN" sz="2800" b="1" kern="100" noProof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27" name="文本框 27"/>
            <p:cNvSpPr txBox="1"/>
            <p:nvPr/>
          </p:nvSpPr>
          <p:spPr>
            <a:xfrm>
              <a:off x="8461" y="22444"/>
              <a:ext cx="640" cy="648"/>
            </a:xfrm>
            <a:prstGeom prst="rect">
              <a:avLst/>
            </a:prstGeom>
            <a:solidFill>
              <a:schemeClr val="lt1"/>
            </a:solidFill>
            <a:ln w="6350">
              <a:solidFill>
                <a:prstClr val="black"/>
              </a:solidFill>
            </a:ln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68580" tIns="34290" rIns="68580" bIns="34290"/>
            <a:lstStyle/>
            <a:p>
              <a:pPr algn="just" eaLnBrk="1" hangingPunct="1">
                <a:defRPr/>
              </a:pPr>
              <a:r>
                <a:rPr lang="en-US" altLang="zh-CN" sz="2800" b="1" kern="100" noProof="1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/>
                  <a:sym typeface="Times New Roman" panose="02020603050405020304"/>
                </a:rPr>
                <a:t>DNA</a:t>
              </a:r>
            </a:p>
            <a:p>
              <a:pPr algn="just" eaLnBrk="1" hangingPunct="1">
                <a:defRPr/>
              </a:pPr>
              <a:r>
                <a:rPr lang="en-US" altLang="zh-CN" sz="2800" b="1" kern="100" noProof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/>
                  <a:sym typeface="Times New Roman" panose="02020603050405020304"/>
                </a:rPr>
                <a:t>(</a:t>
              </a:r>
              <a:r>
                <a:rPr lang="zh-CN" altLang="en-US" sz="2800" b="1" kern="100" noProof="1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/>
                  <a:sym typeface="Times New Roman" panose="02020603050405020304"/>
                </a:rPr>
                <a:t>基因</a:t>
              </a:r>
              <a:r>
                <a:rPr lang="en-US" altLang="zh-CN" sz="2800" b="1" kern="100" noProof="1" smtClean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/>
                  <a:sym typeface="Times New Roman" panose="02020603050405020304"/>
                </a:rPr>
                <a:t>)</a:t>
              </a:r>
              <a:endParaRPr lang="en-US" altLang="zh-CN" sz="2800" b="1" kern="100" noProof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cxnSp>
          <p:nvCxnSpPr>
            <p:cNvPr id="28" name="直接箭头连接符 28"/>
            <p:cNvCxnSpPr>
              <a:endCxn id="13" idx="1"/>
            </p:cNvCxnSpPr>
            <p:nvPr/>
          </p:nvCxnSpPr>
          <p:spPr>
            <a:xfrm flipV="1">
              <a:off x="9112" y="22707"/>
              <a:ext cx="1519" cy="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直接箭头连接符 23"/>
          <p:cNvCxnSpPr/>
          <p:nvPr/>
        </p:nvCxnSpPr>
        <p:spPr bwMode="auto">
          <a:xfrm flipV="1">
            <a:off x="2461898" y="1608527"/>
            <a:ext cx="2319851" cy="1293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29"/>
          <p:cNvSpPr txBox="1"/>
          <p:nvPr/>
        </p:nvSpPr>
        <p:spPr bwMode="auto">
          <a:xfrm>
            <a:off x="4796275" y="3674425"/>
            <a:ext cx="1843243" cy="576421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68580" tIns="34290" rIns="68580" bIns="34290"/>
          <a:lstStyle/>
          <a:p>
            <a:pPr algn="just" eaLnBrk="1" hangingPunct="1">
              <a:defRPr/>
            </a:pPr>
            <a:r>
              <a:rPr lang="zh-CN" altLang="en-US" sz="2800" b="1" kern="1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rPr>
              <a:t>密码子</a:t>
            </a:r>
            <a:endParaRPr lang="en-US" altLang="zh-CN" sz="2800" b="1" kern="100" noProof="1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4" name="文本框 29"/>
          <p:cNvSpPr txBox="1"/>
          <p:nvPr/>
        </p:nvSpPr>
        <p:spPr bwMode="auto">
          <a:xfrm>
            <a:off x="7047846" y="938378"/>
            <a:ext cx="1843243" cy="576421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68580" tIns="34290" rIns="68580" bIns="34290"/>
          <a:lstStyle/>
          <a:p>
            <a:pPr algn="just" eaLnBrk="1" hangingPunct="1">
              <a:defRPr/>
            </a:pPr>
            <a:r>
              <a:rPr lang="zh-CN" altLang="en-US" sz="2800" b="1" kern="1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rPr>
              <a:t>反密码子</a:t>
            </a:r>
            <a:endParaRPr lang="en-US" altLang="zh-CN" sz="2800" b="1" kern="100" noProof="1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1" name="左大括号 30"/>
          <p:cNvSpPr/>
          <p:nvPr/>
        </p:nvSpPr>
        <p:spPr>
          <a:xfrm>
            <a:off x="4810044" y="998649"/>
            <a:ext cx="142065" cy="1245632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文本框 21"/>
          <p:cNvSpPr txBox="1"/>
          <p:nvPr/>
        </p:nvSpPr>
        <p:spPr bwMode="auto">
          <a:xfrm>
            <a:off x="2727703" y="4678334"/>
            <a:ext cx="6163386" cy="1002656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68580" tIns="34290" rIns="68580" bIns="34290"/>
          <a:lstStyle/>
          <a:p>
            <a:pPr algn="ctr" eaLnBrk="1" hangingPunct="1">
              <a:defRPr/>
            </a:pPr>
            <a:r>
              <a:rPr lang="zh-CN" altLang="en-US" sz="2800" b="1" kern="1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rPr>
              <a:t>场所、过程、模板、原料、能量、酶、产物、原则、特点、意义</a:t>
            </a:r>
            <a:endParaRPr lang="en-US" altLang="zh-CN" sz="2800" b="1" kern="100" noProof="1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43" name="直接箭头连接符 28"/>
          <p:cNvCxnSpPr/>
          <p:nvPr/>
        </p:nvCxnSpPr>
        <p:spPr bwMode="auto">
          <a:xfrm>
            <a:off x="5651603" y="3064738"/>
            <a:ext cx="10736" cy="58839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28"/>
          <p:cNvCxnSpPr/>
          <p:nvPr/>
        </p:nvCxnSpPr>
        <p:spPr bwMode="auto">
          <a:xfrm flipV="1">
            <a:off x="6639518" y="2803294"/>
            <a:ext cx="2380930" cy="2724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 bwMode="auto">
          <a:xfrm>
            <a:off x="5036240" y="940408"/>
            <a:ext cx="1494375" cy="451673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68580" tIns="34290" rIns="68580" bIns="34290"/>
          <a:lstStyle/>
          <a:p>
            <a:pPr algn="just" eaLnBrk="1" hangingPunct="1">
              <a:defRPr/>
            </a:pPr>
            <a:r>
              <a:rPr lang="en-US" altLang="zh-CN" sz="2800" b="1" kern="100" noProof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rPr>
              <a:t>t</a:t>
            </a:r>
            <a:r>
              <a:rPr lang="en-US" altLang="zh-CN" sz="2800" b="1" kern="1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rPr>
              <a:t>RNA</a:t>
            </a:r>
            <a:endParaRPr lang="en-US" altLang="zh-CN" sz="2800" b="1" kern="100" noProof="1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7" name="文本框 46"/>
          <p:cNvSpPr txBox="1"/>
          <p:nvPr/>
        </p:nvSpPr>
        <p:spPr bwMode="auto">
          <a:xfrm>
            <a:off x="5045213" y="1792608"/>
            <a:ext cx="1494375" cy="451673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68580" tIns="34290" rIns="68580" bIns="34290"/>
          <a:lstStyle/>
          <a:p>
            <a:pPr algn="just" eaLnBrk="1" hangingPunct="1">
              <a:defRPr/>
            </a:pPr>
            <a:r>
              <a:rPr lang="en-US" altLang="zh-CN" sz="2800" b="1" kern="100" noProof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rPr>
              <a:t>r</a:t>
            </a:r>
            <a:r>
              <a:rPr lang="en-US" altLang="zh-CN" sz="2800" b="1" kern="1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rPr>
              <a:t>RNA</a:t>
            </a:r>
            <a:endParaRPr lang="en-US" altLang="zh-CN" sz="2800" b="1" kern="100" noProof="1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50" name="文本框 19"/>
          <p:cNvSpPr txBox="1"/>
          <p:nvPr/>
        </p:nvSpPr>
        <p:spPr bwMode="auto">
          <a:xfrm>
            <a:off x="2849631" y="1033223"/>
            <a:ext cx="1030418" cy="547743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68580" tIns="34290" rIns="68580" bIns="34290"/>
          <a:lstStyle/>
          <a:p>
            <a:pPr algn="just" eaLnBrk="1" hangingPunct="1">
              <a:defRPr/>
            </a:pPr>
            <a:r>
              <a:rPr lang="zh-CN" altLang="en-US" sz="2800" b="1" kern="100" noProof="1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/>
                <a:sym typeface="Times New Roman" panose="02020603050405020304"/>
              </a:rPr>
              <a:t>转录</a:t>
            </a:r>
            <a:endParaRPr lang="en-US" altLang="zh-CN" sz="2800" b="1" kern="100" noProof="1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51" name="直接箭头连接符 14"/>
          <p:cNvCxnSpPr/>
          <p:nvPr/>
        </p:nvCxnSpPr>
        <p:spPr bwMode="auto">
          <a:xfrm flipV="1">
            <a:off x="2491772" y="1614996"/>
            <a:ext cx="1408" cy="132978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28"/>
          <p:cNvCxnSpPr/>
          <p:nvPr/>
        </p:nvCxnSpPr>
        <p:spPr bwMode="auto">
          <a:xfrm flipV="1">
            <a:off x="6530615" y="1207948"/>
            <a:ext cx="480142" cy="1864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28"/>
          <p:cNvCxnSpPr/>
          <p:nvPr/>
        </p:nvCxnSpPr>
        <p:spPr bwMode="auto">
          <a:xfrm>
            <a:off x="3339768" y="3035167"/>
            <a:ext cx="25072" cy="16129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28"/>
          <p:cNvCxnSpPr/>
          <p:nvPr/>
        </p:nvCxnSpPr>
        <p:spPr bwMode="auto">
          <a:xfrm flipH="1">
            <a:off x="7749153" y="2846652"/>
            <a:ext cx="3531" cy="174498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239" y="1246934"/>
            <a:ext cx="6604000" cy="37338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7746" y="213090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kern="10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三、遗传信息的翻译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35669" y="985324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反密码子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4959" y="5246419"/>
            <a:ext cx="8186857" cy="8874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marR="0" lvl="0" indent="-514350" algn="just" defTabSz="91440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图中配对的密码子为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AUG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，则反密码子为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_________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。</a:t>
            </a:r>
            <a:endParaRPr lang="en-US" altLang="zh-CN" sz="26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514350" marR="0" lvl="0" indent="-514350" algn="just" defTabSz="91440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2.tRNA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携带氨基酸的一端为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_________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端。</a:t>
            </a:r>
            <a:endParaRPr lang="en-US" altLang="zh-CN" sz="2600" b="1" kern="1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4648288" y="1846440"/>
            <a:ext cx="6453732" cy="3148245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just">
              <a:lnSpc>
                <a:spcPts val="3120"/>
              </a:lnSpc>
              <a:buAutoNum type="arabicParenBoth"/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通过核孔由细胞核进入细胞质穿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过几层</a:t>
            </a:r>
            <a:r>
              <a:rPr lang="zh-CN" altLang="en-US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磷脂分子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？</a:t>
            </a:r>
            <a:endParaRPr lang="en-US" altLang="zh-CN" sz="2600" b="1" kern="1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514350" indent="-514350" algn="just">
              <a:lnSpc>
                <a:spcPts val="3120"/>
              </a:lnSpc>
              <a:buAutoNum type="arabicParenBoth"/>
            </a:pP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翻译的起点和终点是由什么决定的？</a:t>
            </a:r>
            <a:r>
              <a:rPr lang="zh-CN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翻译</a:t>
            </a:r>
            <a:r>
              <a:rPr lang="zh-CN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过程中，核糖体是</a:t>
            </a:r>
            <a:r>
              <a:rPr lang="zh-CN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如何使</a:t>
            </a:r>
            <a:r>
              <a:rPr lang="zh-CN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肽链延伸的</a:t>
            </a:r>
            <a:r>
              <a:rPr lang="zh-CN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？</a:t>
            </a:r>
            <a:endParaRPr lang="en-US" altLang="zh-CN" sz="2600" b="1" kern="100" dirty="0" smtClean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514350" indent="-514350" algn="just">
              <a:lnSpc>
                <a:spcPts val="3120"/>
              </a:lnSpc>
              <a:buAutoNum type="arabicParenBoth"/>
            </a:pPr>
            <a:r>
              <a:rPr lang="zh-CN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从</a:t>
            </a:r>
            <a:r>
              <a:rPr lang="zh-CN" altLang="zh-CN" sz="2600" b="1" kern="100" dirty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核糖体上脱落下来的是有特定功能的成熟蛋白质吗？</a:t>
            </a:r>
            <a:endParaRPr lang="en-US" altLang="zh-CN" sz="2600" b="1" kern="1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lvl="0" algn="just">
              <a:lnSpc>
                <a:spcPts val="3120"/>
              </a:lnSpc>
            </a:pPr>
            <a:r>
              <a:rPr lang="en-US" altLang="zh-CN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(4)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每个核糖体上有几个</a:t>
            </a:r>
            <a:r>
              <a:rPr lang="en-US" altLang="zh-CN" sz="2600" b="1" kern="100" dirty="0" err="1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tRNA</a:t>
            </a: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的结合位点？</a:t>
            </a:r>
            <a:endParaRPr lang="zh-CN" altLang="zh-CN" sz="1050" kern="100" dirty="0">
              <a:solidFill>
                <a:prstClr val="black"/>
              </a:solidFill>
              <a:latin typeface="宋体" panose="02010600030101010101" pitchFamily="2" charset="-122"/>
              <a:cs typeface="Courier New" panose="02070309020205020404"/>
            </a:endParaRPr>
          </a:p>
          <a:p>
            <a:pPr lvl="0" algn="just">
              <a:lnSpc>
                <a:spcPct val="150000"/>
              </a:lnSpc>
            </a:pPr>
            <a:endParaRPr lang="zh-CN" altLang="zh-CN" sz="1050" kern="100" dirty="0">
              <a:solidFill>
                <a:prstClr val="black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36220" y="367835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kern="10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三、遗传信息的翻译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428"/>
          <a:stretch>
            <a:fillRect/>
          </a:stretch>
        </p:blipFill>
        <p:spPr>
          <a:xfrm>
            <a:off x="236220" y="891055"/>
            <a:ext cx="4134339" cy="506716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612248" y="629445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过程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http://thumb.1010pic.com/pic6/res/gzsw/web/STSource/2014050406011656911486/SYS201405040601233972940633_ST.files/image001.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710" y="1090588"/>
            <a:ext cx="5498364" cy="3489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817245" y="4954282"/>
            <a:ext cx="10187404" cy="489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marR="0" lvl="0" indent="-514350" algn="just" defTabSz="91440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kern="100" dirty="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判断甲细胞和乙细胞分别为何种类型的细胞？在上图过程</a:t>
            </a:r>
            <a:r>
              <a:rPr lang="zh-CN" altLang="en-US" sz="2600" b="1" kern="100" smtClean="0">
                <a:solidFill>
                  <a:prstClr val="black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有何区别？</a:t>
            </a:r>
            <a:endParaRPr lang="en-US" altLang="zh-CN" sz="2600" b="1" kern="100" dirty="0">
              <a:solidFill>
                <a:prstClr val="black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49738" y="193347"/>
            <a:ext cx="59298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真核细胞和原核细胞的转录和翻译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712"/>
          <a:stretch>
            <a:fillRect/>
          </a:stretch>
        </p:blipFill>
        <p:spPr>
          <a:xfrm>
            <a:off x="-35206" y="365125"/>
            <a:ext cx="6131206" cy="5388992"/>
          </a:xfrm>
        </p:spPr>
      </p:pic>
      <p:pic>
        <p:nvPicPr>
          <p:cNvPr id="5" name="内容占位符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204"/>
          <a:stretch>
            <a:fillRect/>
          </a:stretch>
        </p:blipFill>
        <p:spPr>
          <a:xfrm>
            <a:off x="5955819" y="365125"/>
            <a:ext cx="6236181" cy="54316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13770" name="Object 10"/>
          <p:cNvGraphicFramePr>
            <a:graphicFrameLocks noChangeAspect="1"/>
          </p:cNvGraphicFramePr>
          <p:nvPr/>
        </p:nvGraphicFramePr>
        <p:xfrm>
          <a:off x="10024095" y="5447923"/>
          <a:ext cx="1627187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" name="文档" r:id="rId3" imgW="1650365" imgH="397510" progId="Word.Document.8">
                  <p:embed/>
                </p:oleObj>
              </mc:Choice>
              <mc:Fallback>
                <p:oleObj name="文档" r:id="rId3" imgW="1650365" imgH="397510" progId="Word.Document.8">
                  <p:embed/>
                  <p:pic>
                    <p:nvPicPr>
                      <p:cNvPr id="0" name="图片 12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24095" y="5447923"/>
                        <a:ext cx="1627187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tx1"/>
                            </a:solidFill>
                            <a:prstDash val="dash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/>
          <p:cNvSpPr/>
          <p:nvPr/>
        </p:nvSpPr>
        <p:spPr>
          <a:xfrm>
            <a:off x="1313912" y="1159946"/>
            <a:ext cx="1010489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4025" indent="-454025" algn="just">
              <a:lnSpc>
                <a:spcPct val="15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1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．</a:t>
            </a:r>
            <a:r>
              <a:rPr lang="en-US" altLang="zh-CN" sz="2400" b="1" kern="100" dirty="0">
                <a:latin typeface="Times New Roman" panose="02020603050405020304" charset="0"/>
                <a:ea typeface="隶书" charset="0"/>
                <a:cs typeface="Courier New" panose="02070309020205020404" charset="0"/>
              </a:rPr>
              <a:t>(2018·</a:t>
            </a:r>
            <a:r>
              <a:rPr lang="zh-CN" altLang="zh-CN" sz="2400" b="1" kern="100" dirty="0">
                <a:latin typeface="Times New Roman" panose="02020603050405020304" charset="0"/>
                <a:ea typeface="隶书" charset="0"/>
                <a:cs typeface="Times New Roman" panose="02020603050405020304" charset="0"/>
              </a:rPr>
              <a:t>海南高考</a:t>
            </a:r>
            <a:r>
              <a:rPr lang="en-US" altLang="zh-CN" sz="2400" b="1" kern="100" dirty="0">
                <a:latin typeface="Times New Roman" panose="02020603050405020304" charset="0"/>
                <a:ea typeface="隶书" charset="0"/>
                <a:cs typeface="Courier New" panose="02070309020205020404" charset="0"/>
              </a:rPr>
              <a:t>)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关于复制、转录和逆转录的叙述，下列说法错误的是</a:t>
            </a: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                                     (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　　</a:t>
            </a: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)</a:t>
            </a:r>
            <a:endParaRPr lang="zh-CN" altLang="zh-CN" sz="1050" kern="100" dirty="0">
              <a:latin typeface="宋体" panose="02010600030101010101" pitchFamily="2" charset="-122"/>
              <a:cs typeface="Courier New" panose="02070309020205020404" charset="0"/>
            </a:endParaRPr>
          </a:p>
          <a:p>
            <a:pPr indent="454025" algn="just">
              <a:lnSpc>
                <a:spcPct val="15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A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．逆转录和</a:t>
            </a: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DNA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复制的产物都是</a:t>
            </a: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DNA</a:t>
            </a:r>
            <a:endParaRPr lang="zh-CN" altLang="zh-CN" sz="1050" kern="100" dirty="0">
              <a:latin typeface="宋体" panose="02010600030101010101" pitchFamily="2" charset="-122"/>
              <a:cs typeface="Courier New" panose="02070309020205020404" charset="0"/>
            </a:endParaRPr>
          </a:p>
          <a:p>
            <a:pPr indent="454025" algn="just">
              <a:lnSpc>
                <a:spcPct val="15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B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．转录需要</a:t>
            </a: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RNA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聚合酶，逆转录需要逆转录酶</a:t>
            </a:r>
            <a:endParaRPr lang="zh-CN" altLang="zh-CN" sz="1050" kern="100" dirty="0">
              <a:latin typeface="宋体" panose="02010600030101010101" pitchFamily="2" charset="-122"/>
              <a:cs typeface="Courier New" panose="02070309020205020404" charset="0"/>
            </a:endParaRPr>
          </a:p>
          <a:p>
            <a:pPr indent="454025" algn="just">
              <a:lnSpc>
                <a:spcPct val="15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C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．转录和逆转录所需要的反应物都是核糖核苷酸</a:t>
            </a:r>
            <a:endParaRPr lang="zh-CN" altLang="zh-CN" sz="1050" kern="100" dirty="0">
              <a:latin typeface="宋体" panose="02010600030101010101" pitchFamily="2" charset="-122"/>
              <a:cs typeface="Courier New" panose="02070309020205020404" charset="0"/>
            </a:endParaRPr>
          </a:p>
          <a:p>
            <a:pPr indent="454025" algn="just">
              <a:lnSpc>
                <a:spcPct val="15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D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．细胞核中的</a:t>
            </a: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DNA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复制和转录都以</a:t>
            </a:r>
            <a:r>
              <a:rPr lang="en-US" altLang="zh-CN" sz="2400" b="1" kern="100" dirty="0">
                <a:latin typeface="Times New Roman" panose="02020603050405020304" charset="0"/>
                <a:cs typeface="Courier New" panose="02070309020205020404" charset="0"/>
              </a:rPr>
              <a:t>DNA</a:t>
            </a:r>
            <a:r>
              <a:rPr lang="zh-CN" altLang="zh-CN" sz="2400" b="1" kern="100" dirty="0">
                <a:latin typeface="Times New Roman" panose="02020603050405020304" charset="0"/>
                <a:cs typeface="Times New Roman" panose="02020603050405020304" charset="0"/>
              </a:rPr>
              <a:t>为模板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 charset="0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239121" y="575746"/>
            <a:ext cx="12477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>
                <a:solidFill>
                  <a:srgbClr val="FF0000"/>
                </a:solidFill>
              </a:rPr>
              <a:t>练习：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13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31177" name="Object 9"/>
          <p:cNvGraphicFramePr>
            <a:graphicFrameLocks noChangeAspect="1"/>
          </p:cNvGraphicFramePr>
          <p:nvPr/>
        </p:nvGraphicFramePr>
        <p:xfrm>
          <a:off x="7104064" y="6308725"/>
          <a:ext cx="1684337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" name="文档" r:id="rId3" imgW="1708150" imgH="397510" progId="Word.Document.8">
                  <p:embed/>
                </p:oleObj>
              </mc:Choice>
              <mc:Fallback>
                <p:oleObj name="文档" r:id="rId3" imgW="1708150" imgH="397510" progId="Word.Document.8">
                  <p:embed/>
                  <p:pic>
                    <p:nvPicPr>
                      <p:cNvPr id="0" name="图片 224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04064" y="6308725"/>
                        <a:ext cx="1684337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tx1"/>
                            </a:solidFill>
                            <a:prstDash val="dash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/>
          <p:cNvSpPr/>
          <p:nvPr/>
        </p:nvSpPr>
        <p:spPr>
          <a:xfrm>
            <a:off x="1115878" y="780066"/>
            <a:ext cx="9546956" cy="45735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1630" indent="-341630" algn="just">
              <a:lnSpc>
                <a:spcPct val="13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2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．</a:t>
            </a:r>
            <a:r>
              <a:rPr lang="en-US" altLang="zh-CN" sz="2800" b="1" kern="100" dirty="0">
                <a:latin typeface="Times New Roman" panose="02020603050405020304" charset="0"/>
                <a:ea typeface="隶书" charset="0"/>
                <a:cs typeface="Courier New" panose="02070309020205020404" charset="0"/>
              </a:rPr>
              <a:t>(2016·</a:t>
            </a:r>
            <a:r>
              <a:rPr lang="zh-CN" altLang="zh-CN" sz="2800" b="1" kern="100" dirty="0">
                <a:latin typeface="Times New Roman" panose="02020603050405020304" charset="0"/>
                <a:ea typeface="隶书" charset="0"/>
                <a:cs typeface="Times New Roman" panose="02020603050405020304" charset="0"/>
              </a:rPr>
              <a:t>江苏高考改编</a:t>
            </a:r>
            <a:r>
              <a:rPr lang="en-US" altLang="zh-CN" sz="2800" b="1" kern="100" dirty="0">
                <a:latin typeface="Times New Roman" panose="02020603050405020304" charset="0"/>
                <a:ea typeface="隶书" charset="0"/>
                <a:cs typeface="Courier New" panose="02070309020205020404" charset="0"/>
              </a:rPr>
              <a:t>)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为在酵母中高效表达丝状真菌编码的植酸酶，通过基因改造，将原来的精氨酸密码子</a:t>
            </a: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CGG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改变为酵母偏爱的密码子</a:t>
            </a: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AGA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，由此发生的变化不包括</a:t>
            </a:r>
            <a:r>
              <a:rPr lang="zh-CN" altLang="zh-CN" sz="2800" b="1" kern="100" dirty="0">
                <a:latin typeface="宋体" panose="02010600030101010101" pitchFamily="2" charset="-122"/>
                <a:ea typeface="Times New Roman" panose="02020603050405020304" charset="0"/>
                <a:cs typeface="Courier New" panose="02070309020205020404" charset="0"/>
              </a:rPr>
              <a:t> </a:t>
            </a:r>
            <a:r>
              <a:rPr lang="en-US" altLang="zh-CN" sz="2800" b="1" kern="100" dirty="0">
                <a:latin typeface="宋体" panose="02010600030101010101" pitchFamily="2" charset="-122"/>
                <a:ea typeface="Times New Roman" panose="02020603050405020304" charset="0"/>
                <a:cs typeface="Courier New" panose="02070309020205020404" charset="0"/>
              </a:rPr>
              <a:t>(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　　</a:t>
            </a: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)</a:t>
            </a:r>
            <a:endParaRPr lang="zh-CN" altLang="zh-CN" sz="1100" kern="100" dirty="0">
              <a:latin typeface="宋体" panose="02010600030101010101" pitchFamily="2" charset="-122"/>
              <a:cs typeface="Courier New" panose="02070309020205020404" charset="0"/>
            </a:endParaRPr>
          </a:p>
          <a:p>
            <a:pPr indent="341630" algn="just">
              <a:lnSpc>
                <a:spcPct val="13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A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．植酸酶氨基酸序列改变</a:t>
            </a:r>
            <a:endParaRPr lang="zh-CN" altLang="zh-CN" sz="1100" kern="100" dirty="0">
              <a:latin typeface="宋体" panose="02010600030101010101" pitchFamily="2" charset="-122"/>
              <a:cs typeface="Courier New" panose="02070309020205020404" charset="0"/>
            </a:endParaRPr>
          </a:p>
          <a:p>
            <a:pPr indent="341630" algn="just">
              <a:lnSpc>
                <a:spcPct val="13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B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．植酸酶</a:t>
            </a: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mRNA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序列改变</a:t>
            </a:r>
            <a:endParaRPr lang="zh-CN" altLang="zh-CN" sz="1100" kern="100" dirty="0">
              <a:latin typeface="宋体" panose="02010600030101010101" pitchFamily="2" charset="-122"/>
              <a:cs typeface="Courier New" panose="02070309020205020404" charset="0"/>
            </a:endParaRPr>
          </a:p>
          <a:p>
            <a:pPr indent="341630" algn="just">
              <a:lnSpc>
                <a:spcPct val="13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C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．编码植酸酶的</a:t>
            </a: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DNA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热稳定性降低</a:t>
            </a:r>
            <a:endParaRPr lang="zh-CN" altLang="zh-CN" sz="1100" kern="100" dirty="0">
              <a:latin typeface="宋体" panose="02010600030101010101" pitchFamily="2" charset="-122"/>
              <a:cs typeface="Courier New" panose="02070309020205020404" charset="0"/>
            </a:endParaRPr>
          </a:p>
          <a:p>
            <a:pPr indent="341630" algn="just">
              <a:lnSpc>
                <a:spcPct val="130000"/>
              </a:lnSpc>
              <a:spcAft>
                <a:spcPts val="0"/>
              </a:spcAft>
              <a:tabLst>
                <a:tab pos="2628900" algn="l"/>
              </a:tabLst>
            </a:pP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D</a:t>
            </a:r>
            <a:r>
              <a:rPr lang="zh-CN" altLang="zh-CN" sz="2800" b="1" kern="100" dirty="0">
                <a:latin typeface="Times New Roman" panose="02020603050405020304" charset="0"/>
                <a:cs typeface="Times New Roman" panose="02020603050405020304" charset="0"/>
              </a:rPr>
              <a:t>．配对的反密码子为</a:t>
            </a:r>
            <a:r>
              <a:rPr lang="en-US" altLang="zh-CN" sz="2800" b="1" kern="100" dirty="0">
                <a:latin typeface="Times New Roman" panose="02020603050405020304" charset="0"/>
                <a:cs typeface="Courier New" panose="02070309020205020404" charset="0"/>
              </a:rPr>
              <a:t>UCU</a:t>
            </a:r>
            <a:endParaRPr lang="zh-CN" altLang="zh-CN" sz="1100" kern="100" dirty="0">
              <a:effectLst/>
              <a:latin typeface="宋体" panose="02010600030101010101" pitchFamily="2" charset="-122"/>
              <a:cs typeface="Courier New" panose="020703090202050204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31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369" name="Object 3"/>
          <p:cNvGraphicFramePr>
            <a:graphicFrameLocks noChangeAspect="1"/>
          </p:cNvGraphicFramePr>
          <p:nvPr/>
        </p:nvGraphicFramePr>
        <p:xfrm>
          <a:off x="1703389" y="260350"/>
          <a:ext cx="8624887" cy="6218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9" name="文档" r:id="rId3" imgW="8904605" imgH="6438900" progId="Word.Document.8">
                  <p:embed/>
                </p:oleObj>
              </mc:Choice>
              <mc:Fallback>
                <p:oleObj name="文档" r:id="rId3" imgW="8904605" imgH="6438900" progId="Word.Document.8">
                  <p:embed/>
                  <p:pic>
                    <p:nvPicPr>
                      <p:cNvPr id="0" name="图片 824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3389" y="260350"/>
                        <a:ext cx="8624887" cy="6218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tx1"/>
                            </a:solidFill>
                            <a:prstDash val="dash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9"/>
          <p:cNvGraphicFramePr>
            <a:graphicFrameLocks noChangeAspect="1"/>
          </p:cNvGraphicFramePr>
          <p:nvPr/>
        </p:nvGraphicFramePr>
        <p:xfrm>
          <a:off x="9291638" y="6084888"/>
          <a:ext cx="1671637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0" name="文档" r:id="rId5" imgW="1700530" imgH="393065" progId="Word.Document.8">
                  <p:embed/>
                </p:oleObj>
              </mc:Choice>
              <mc:Fallback>
                <p:oleObj name="文档" r:id="rId5" imgW="1700530" imgH="393065" progId="Word.Document.8">
                  <p:embed/>
                  <p:pic>
                    <p:nvPicPr>
                      <p:cNvPr id="0" name="图片 824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91638" y="6084888"/>
                        <a:ext cx="1671637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tx1"/>
                            </a:solidFill>
                            <a:prstDash val="dash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939" name="Object 9"/>
          <p:cNvGraphicFramePr>
            <a:graphicFrameLocks noChangeAspect="1"/>
          </p:cNvGraphicFramePr>
          <p:nvPr/>
        </p:nvGraphicFramePr>
        <p:xfrm>
          <a:off x="1939307" y="516504"/>
          <a:ext cx="7859712" cy="538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0" name="文档" r:id="rId3" imgW="7973695" imgH="5459095" progId="Word.Document.8">
                  <p:embed/>
                </p:oleObj>
              </mc:Choice>
              <mc:Fallback>
                <p:oleObj name="文档" r:id="rId3" imgW="7973695" imgH="5459095" progId="Word.Document.8">
                  <p:embed/>
                  <p:pic>
                    <p:nvPicPr>
                      <p:cNvPr id="0" name="图片 1028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9307" y="516504"/>
                        <a:ext cx="7859712" cy="5383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tx1"/>
                            </a:solidFill>
                            <a:prstDash val="dash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9"/>
          <p:cNvGraphicFramePr>
            <a:graphicFrameLocks noChangeAspect="1"/>
          </p:cNvGraphicFramePr>
          <p:nvPr/>
        </p:nvGraphicFramePr>
        <p:xfrm>
          <a:off x="7110413" y="6293227"/>
          <a:ext cx="1671637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1" name="文档" r:id="rId5" imgW="1700530" imgH="393065" progId="Word.Document.8">
                  <p:embed/>
                </p:oleObj>
              </mc:Choice>
              <mc:Fallback>
                <p:oleObj name="文档" r:id="rId5" imgW="1700530" imgH="393065" progId="Word.Document.8">
                  <p:embed/>
                  <p:pic>
                    <p:nvPicPr>
                      <p:cNvPr id="0" name="图片 1028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10413" y="6293227"/>
                        <a:ext cx="1671637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tx1"/>
                            </a:solidFill>
                            <a:prstDash val="dash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2542" y="169959"/>
            <a:ext cx="11605847" cy="6427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基因通过指导蛋白质的合成来控制性状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转录      翻译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一、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核糖核苷酸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单链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3.DNA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五碳糖为脱氧核糖，特有碱基为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T;RNA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五碳糖为核糖，特有碱基为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U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</a:t>
            </a: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通常为双链，</a:t>
            </a: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一般为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单链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.mRNA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蛋白质合成的直接模板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err="1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转运氨基酸，识别密码子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err="1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核糖体的组成成分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酶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催化作用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病毒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病毒的遗传物质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5</a:t>
            </a:r>
            <a:r>
              <a:rPr lang="zh-CN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、</a:t>
            </a: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①RNA</a:t>
            </a:r>
            <a:r>
              <a:rPr lang="zh-CN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的基本组成单位是核苷酸，含有</a:t>
            </a: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</a:t>
            </a:r>
            <a:r>
              <a:rPr lang="zh-CN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种碱基，可以储存遗传信息；</a:t>
            </a: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②RNA</a:t>
            </a:r>
            <a:r>
              <a:rPr lang="zh-CN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一般是单链，比</a:t>
            </a: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短，能通过核孔，从细胞核进入细胞质；③组成</a:t>
            </a: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的碱基也严格遵循碱基互补配对原则。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2542" y="-26993"/>
            <a:ext cx="11605847" cy="7806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二、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细胞核   一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细胞核   叶绿体  线粒体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的一条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链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种核糖核苷酸   由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ATP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水解提供 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聚合酶 </a:t>
            </a:r>
            <a:endParaRPr lang="zh-CN" altLang="en-US" sz="2800" b="1" kern="1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</a:t>
            </a:r>
            <a:r>
              <a:rPr lang="en-US" altLang="zh-CN" sz="2800" b="1" dirty="0"/>
              <a:t> </a:t>
            </a:r>
            <a:r>
              <a:rPr lang="zh-CN" altLang="en-US" sz="2800" b="1" dirty="0" smtClean="0"/>
              <a:t>（</a:t>
            </a:r>
            <a:r>
              <a:rPr lang="en-US" altLang="zh-CN" sz="2800" b="1" dirty="0" smtClean="0"/>
              <a:t>1</a:t>
            </a:r>
            <a:r>
              <a:rPr lang="zh-CN" altLang="en-US" sz="2800" b="1" dirty="0" smtClean="0"/>
              <a:t>）</a:t>
            </a:r>
            <a:r>
              <a:rPr lang="en-US" altLang="zh-CN" sz="2800" b="1" dirty="0" smtClean="0"/>
              <a:t>DNA</a:t>
            </a:r>
            <a:r>
              <a:rPr lang="zh-CN" altLang="zh-CN" sz="2800" b="1" dirty="0"/>
              <a:t>双链的碱基得以暴露</a:t>
            </a:r>
            <a:r>
              <a:rPr lang="zh-CN" altLang="zh-CN" sz="2800" dirty="0"/>
              <a:t> 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（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）核糖核苷酸   核糖核苷酸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的碱基 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氢键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A-U,T-A,C-G,G-C</a:t>
            </a: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（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）正在合成的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分子 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聚合酶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（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链   恢复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三、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氨基酸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具有一定氨基酸顺序的蛋白质</a:t>
            </a:r>
            <a:endParaRPr lang="en-US" altLang="zh-CN" sz="2800" b="1" kern="1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核糖体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3.mRNA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游离的氨基酸    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由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ATP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水解提供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r>
              <a:rPr lang="en-US" altLang="zh-CN" sz="2800" b="1" kern="100" dirty="0" err="1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tRNA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4.(1)mRNA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上决定</a:t>
            </a: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氨基酸的相邻的三个碱基。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(2)64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61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GUG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AUG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(3)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(4)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简并性  一种或几种      通用性    共用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dirty="0" smtClean="0"/>
              <a:t>(5)</a:t>
            </a:r>
            <a:r>
              <a:rPr lang="zh-CN" altLang="zh-CN" sz="2800" b="1" dirty="0" smtClean="0"/>
              <a:t>一</a:t>
            </a:r>
            <a:r>
              <a:rPr lang="zh-CN" altLang="zh-CN" sz="2800" b="1" dirty="0"/>
              <a:t>种氨基酸可能对应多种密码子</a:t>
            </a:r>
            <a:r>
              <a:rPr lang="en-US" altLang="zh-CN" sz="2800" b="1" dirty="0"/>
              <a:t>(</a:t>
            </a:r>
            <a:r>
              <a:rPr lang="zh-CN" altLang="zh-CN" sz="2800" b="1" dirty="0"/>
              <a:t>或碱基改变后控制的氨基酸种类相同或密码子具有简并性</a:t>
            </a:r>
            <a:r>
              <a:rPr lang="en-US" altLang="zh-CN" sz="2800" b="1" dirty="0"/>
              <a:t>)</a:t>
            </a:r>
            <a:endParaRPr lang="zh-CN" altLang="zh-CN" sz="2800" dirty="0"/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/>
              <p14:cNvContentPartPr/>
              <p14:nvPr/>
            </p14:nvContentPartPr>
            <p14:xfrm>
              <a:off x="1240560" y="4889520"/>
              <a:ext cx="6445440" cy="1141560"/>
            </p14:xfrm>
          </p:contentPart>
        </mc:Choice>
        <mc:Fallback xmlns="">
          <p:pic>
            <p:nvPicPr>
              <p:cNvPr id="2" name="墨迹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1200" y="4880160"/>
                <a:ext cx="6464160" cy="1160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2542" y="169959"/>
            <a:ext cx="11605847" cy="6842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5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三叶草的叶形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个碱基  每个</a:t>
            </a:r>
            <a:r>
              <a:rPr lang="en-US" altLang="zh-CN" sz="2800" b="1" kern="100" dirty="0" err="1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上与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上的密码子互补配对的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碱基   识别密码子    一   </a:t>
            </a:r>
            <a:r>
              <a:rPr lang="zh-CN" altLang="en-US" sz="2800" b="1" kern="1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一种或几种</a:t>
            </a:r>
            <a:endParaRPr lang="en-US" altLang="zh-CN" sz="2800" b="1" kern="100" dirty="0" smtClean="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6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核糖体  </a:t>
            </a:r>
            <a:r>
              <a:rPr lang="en-US" altLang="zh-CN" sz="2800" b="1" kern="100" dirty="0" err="1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r>
              <a:rPr lang="en-US" altLang="zh-CN" sz="2800" b="1" kern="100" dirty="0" err="1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tRNA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终止密码子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7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.(1)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核糖体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移动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从左向右    判断</a:t>
            </a:r>
            <a:r>
              <a:rPr lang="zh-CN" altLang="en-US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依据是多肽链的长短，长的翻译在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前   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相同     以同一条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为模板进行翻译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少量的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分子就可以迅速合成出大量的蛋白质   </a:t>
            </a:r>
            <a:endParaRPr lang="en-US" altLang="zh-CN" sz="2800" b="1" kern="1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8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真核生物先在细胞核进行转录，合成的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mRNA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通过核孔进入细胞质，在核糖体上进行翻译；原核生物边转录边翻译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9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至少 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2n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 最多 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n/3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694160" y="-31638"/>
          <a:ext cx="9862813" cy="6542166"/>
        </p:xfrm>
        <a:graphic>
          <a:graphicData uri="http://schemas.openxmlformats.org/drawingml/2006/table">
            <a:tbl>
              <a:tblPr/>
              <a:tblGrid>
                <a:gridCol w="1007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36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1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196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4415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6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项目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6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复制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6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转录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600" b="1" kern="10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翻译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4415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场所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主要在细胞核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主要在细胞核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 smtClean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核糖体</a:t>
                      </a:r>
                      <a:endParaRPr lang="zh-CN" sz="2400" b="1" kern="100" dirty="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4415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模板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DNA</a:t>
                      </a:r>
                      <a:r>
                        <a:rPr lang="zh-CN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的两条链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DNA</a:t>
                      </a:r>
                      <a:r>
                        <a:rPr lang="zh-CN" sz="2400" b="1" kern="10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的一条链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mRNA</a:t>
                      </a:r>
                      <a:endParaRPr lang="zh-CN" sz="2400" b="1" kern="10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3863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原料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4</a:t>
                      </a:r>
                      <a:r>
                        <a:rPr lang="zh-CN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种脱氧核糖核苷酸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4</a:t>
                      </a:r>
                      <a:r>
                        <a:rPr lang="zh-CN" sz="2400" b="1" kern="10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种核糖核苷酸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20</a:t>
                      </a:r>
                      <a:r>
                        <a:rPr lang="zh-CN" sz="2400" b="1" kern="10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种氨基酸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3863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1" kern="100" dirty="0" smtClean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能量</a:t>
                      </a:r>
                      <a:endParaRPr lang="zh-CN" sz="2400" b="1" kern="100" dirty="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1" kern="100" dirty="0" smtClean="0">
                          <a:solidFill>
                            <a:srgbClr val="000000"/>
                          </a:solidFill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  <a:sym typeface="+mn-ea"/>
                        </a:rPr>
                        <a:t>由</a:t>
                      </a:r>
                      <a:r>
                        <a:rPr lang="en-US" altLang="zh-CN" sz="2400" b="1" kern="100" dirty="0" smtClean="0">
                          <a:solidFill>
                            <a:srgbClr val="000000"/>
                          </a:solidFill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  <a:sym typeface="+mn-ea"/>
                        </a:rPr>
                        <a:t>ATP</a:t>
                      </a:r>
                      <a:r>
                        <a:rPr lang="zh-CN" altLang="en-US" sz="2400" b="1" kern="100" dirty="0" smtClean="0">
                          <a:solidFill>
                            <a:srgbClr val="000000"/>
                          </a:solidFill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  <a:sym typeface="+mn-ea"/>
                        </a:rPr>
                        <a:t>水解提供</a:t>
                      </a:r>
                      <a:endParaRPr lang="en-US" altLang="zh-CN" sz="2400" b="1" kern="100" dirty="0" smtClean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3863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1" kern="100" dirty="0" smtClean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酶</a:t>
                      </a:r>
                      <a:endParaRPr lang="zh-CN" sz="2400" b="1" kern="100" dirty="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解旋酶、</a:t>
                      </a:r>
                      <a:r>
                        <a:rPr lang="en-US" altLang="zh-CN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DNA</a:t>
                      </a:r>
                      <a:r>
                        <a:rPr lang="zh-CN" altLang="en-US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聚合酶等</a:t>
                      </a:r>
                      <a:endParaRPr lang="zh-CN" sz="2400" b="1" kern="100" dirty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altLang="zh-CN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RNA</a:t>
                      </a:r>
                      <a:r>
                        <a:rPr lang="zh-CN" altLang="en-US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聚合酶等</a:t>
                      </a:r>
                      <a:endParaRPr lang="zh-CN" sz="2400" b="1" kern="100" dirty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与蛋白质合成有关的酶</a:t>
                      </a:r>
                      <a:endParaRPr lang="zh-CN" sz="2400" b="1" kern="100" dirty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3863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1" kern="100" dirty="0" smtClean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产物</a:t>
                      </a:r>
                      <a:endParaRPr lang="zh-CN" sz="2400" b="1" kern="100" dirty="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两个子代</a:t>
                      </a: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DNA</a:t>
                      </a:r>
                      <a:r>
                        <a:rPr lang="zh-CN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分子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mRNA</a:t>
                      </a:r>
                      <a:r>
                        <a:rPr lang="zh-CN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、</a:t>
                      </a: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tRNA</a:t>
                      </a:r>
                      <a:r>
                        <a:rPr lang="zh-CN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、</a:t>
                      </a:r>
                      <a:r>
                        <a:rPr lang="en-US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rRNA</a:t>
                      </a:r>
                      <a:endParaRPr lang="zh-CN" sz="2400" b="1" kern="100" dirty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多肽链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4415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原则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A—T</a:t>
                      </a:r>
                      <a:r>
                        <a:rPr lang="zh-CN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、</a:t>
                      </a: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G—C</a:t>
                      </a:r>
                      <a:endParaRPr lang="zh-CN" sz="2400" b="1" kern="100" dirty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T—A</a:t>
                      </a:r>
                      <a:r>
                        <a:rPr lang="zh-CN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、</a:t>
                      </a: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A—U</a:t>
                      </a:r>
                      <a:r>
                        <a:rPr lang="zh-CN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、</a:t>
                      </a: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G—C</a:t>
                      </a:r>
                      <a:endParaRPr lang="zh-CN" sz="2400" b="1" kern="100" dirty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A—U</a:t>
                      </a:r>
                      <a:r>
                        <a:rPr lang="zh-CN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、</a:t>
                      </a:r>
                      <a:r>
                        <a:rPr lang="en-US" sz="2400" b="1" kern="100" dirty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G—C</a:t>
                      </a:r>
                      <a:endParaRPr lang="zh-CN" sz="2400" b="1" kern="100" dirty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4415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1" kern="100" dirty="0" smtClean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特点</a:t>
                      </a:r>
                      <a:endParaRPr lang="zh-CN" sz="2400" b="1" kern="100" dirty="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9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半保留复制、边解旋变复制</a:t>
                      </a:r>
                      <a:endParaRPr lang="zh-CN" sz="2400" b="1" kern="100" dirty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9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2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边解旋边转录</a:t>
                      </a:r>
                      <a:endParaRPr lang="en-US" altLang="zh-CN" sz="2200" b="1" kern="100" dirty="0" smtClean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95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一条</a:t>
                      </a:r>
                      <a:r>
                        <a:rPr lang="en-US" altLang="zh-CN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mRNA</a:t>
                      </a:r>
                      <a:r>
                        <a:rPr lang="zh-CN" altLang="en-US" sz="2400" b="1" kern="100" dirty="0" smtClean="0">
                          <a:solidFill>
                            <a:schemeClr val="tx1"/>
                          </a:solidFill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上可以同时结合多个核糖体</a:t>
                      </a:r>
                      <a:endParaRPr lang="zh-CN" altLang="en-US" sz="2400" b="1" kern="100" dirty="0"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74415"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1600" b="1" kern="100" dirty="0" smtClean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信息</a:t>
                      </a:r>
                      <a:endParaRPr lang="en-US" altLang="zh-CN" sz="1600" b="1" kern="100" dirty="0" smtClean="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zh-CN" sz="1600" b="1" kern="100" dirty="0" smtClean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传递</a:t>
                      </a:r>
                      <a:r>
                        <a:rPr lang="zh-CN" altLang="en-US" sz="1600" b="1" kern="100" dirty="0" smtClean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方向</a:t>
                      </a:r>
                      <a:endParaRPr lang="zh-CN" sz="1600" b="1" kern="100" dirty="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DNA→DNA</a:t>
                      </a:r>
                      <a:endParaRPr lang="zh-CN" sz="2400" b="1" kern="100" dirty="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 dirty="0" err="1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DNA→mRNA</a:t>
                      </a:r>
                      <a:endParaRPr lang="zh-CN" sz="2400" b="1" kern="100" dirty="0"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5000"/>
                        </a:lnSpc>
                        <a:spcAft>
                          <a:spcPts val="0"/>
                        </a:spcAft>
                      </a:pPr>
                      <a:r>
                        <a:rPr lang="en-US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mRNA→</a:t>
                      </a:r>
                      <a:r>
                        <a:rPr lang="zh-CN" sz="2400" b="1" kern="100" dirty="0">
                          <a:effectLst/>
                          <a:latin typeface="黑体" panose="02010609060101010101" charset="-122"/>
                          <a:ea typeface="黑体" panose="02010609060101010101" charset="-122"/>
                          <a:cs typeface="黑体" panose="02010609060101010101" charset="-122"/>
                        </a:rPr>
                        <a:t>蛋白质</a:t>
                      </a:r>
                    </a:p>
                  </a:txBody>
                  <a:tcPr marL="20088" marR="2008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2542" y="169959"/>
            <a:ext cx="11605847" cy="6914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四、中心法则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克里克     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3.(1)</a:t>
            </a: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(2)</a:t>
            </a: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(3)</a:t>
            </a: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(4)</a:t>
            </a: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4.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遗传信息的传递    遗传信息的表达</a:t>
            </a:r>
            <a:endParaRPr lang="en-US" altLang="zh-CN" sz="2800" b="1" kern="100" dirty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3" name="Picture 2" descr="6-6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436" y="648733"/>
            <a:ext cx="5551977" cy="883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6-6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070" y="1533299"/>
            <a:ext cx="5886901" cy="955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1970070" y="2534040"/>
            <a:ext cx="4968552" cy="723251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600" kern="100" dirty="0" smtClean="0">
                <a:latin typeface="Times New Roman" panose="02020603050405020304"/>
                <a:ea typeface="微软雅黑" panose="020B0503020204020204" pitchFamily="34" charset="-122"/>
                <a:cs typeface="Courier New" panose="02070309020205020404"/>
              </a:rPr>
              <a:t>DNA </a:t>
            </a:r>
            <a:r>
              <a:rPr lang="en-US" altLang="zh-CN" sz="2600" kern="100" spc="-750" dirty="0" smtClean="0">
                <a:latin typeface="宋体" panose="02010600030101010101" pitchFamily="2" charset="-122"/>
                <a:ea typeface="微软雅黑" panose="020B0503020204020204" pitchFamily="34" charset="-122"/>
                <a:cs typeface="Times New Roman" panose="02020603050405020304"/>
              </a:rPr>
              <a:t>―――→  </a:t>
            </a:r>
            <a:r>
              <a:rPr lang="en-US" altLang="zh-CN" sz="2600" kern="100" dirty="0" smtClean="0">
                <a:latin typeface="Times New Roman" panose="02020603050405020304"/>
                <a:ea typeface="微软雅黑" panose="020B0503020204020204" pitchFamily="34" charset="-122"/>
                <a:cs typeface="Courier New" panose="02070309020205020404"/>
              </a:rPr>
              <a:t>RNA </a:t>
            </a:r>
            <a:r>
              <a:rPr lang="en-US" altLang="zh-CN" sz="2600" kern="100" spc="-750" dirty="0" smtClean="0">
                <a:latin typeface="宋体" panose="02010600030101010101" pitchFamily="2" charset="-122"/>
                <a:ea typeface="微软雅黑" panose="020B0503020204020204" pitchFamily="34" charset="-122"/>
                <a:cs typeface="Times New Roman" panose="02020603050405020304"/>
              </a:rPr>
              <a:t>―――→  </a:t>
            </a:r>
            <a:r>
              <a:rPr lang="zh-CN" altLang="zh-CN" sz="2600" kern="100" dirty="0" smtClean="0"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蛋白质</a:t>
            </a:r>
          </a:p>
        </p:txBody>
      </p:sp>
      <p:sp>
        <p:nvSpPr>
          <p:cNvPr id="7" name="矩形 6"/>
          <p:cNvSpPr/>
          <p:nvPr/>
        </p:nvSpPr>
        <p:spPr>
          <a:xfrm>
            <a:off x="2906174" y="2303316"/>
            <a:ext cx="1152128" cy="723251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zh-CN" sz="2600" kern="100" dirty="0">
                <a:solidFill>
                  <a:prstClr val="black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转录</a:t>
            </a:r>
            <a:endParaRPr lang="zh-CN" altLang="zh-CN" sz="2600" kern="100" dirty="0" smtClean="0">
              <a:latin typeface="Times New Roman" panose="02020603050405020304"/>
              <a:ea typeface="微软雅黑" panose="020B0503020204020204" pitchFamily="34" charset="-122"/>
              <a:cs typeface="Times New Roman" panose="02020603050405020304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59332" y="2312841"/>
            <a:ext cx="1152128" cy="652270"/>
          </a:xfrm>
          <a:prstGeom prst="rect">
            <a:avLst/>
          </a:prstGeom>
        </p:spPr>
        <p:txBody>
          <a:bodyPr wrap="square" lIns="121898" tIns="60948" rIns="121898" bIns="60948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zh-CN" sz="2600" kern="100" dirty="0">
                <a:solidFill>
                  <a:prstClr val="black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翻译</a:t>
            </a:r>
            <a:endParaRPr lang="zh-CN" altLang="zh-CN" sz="2600" kern="100" dirty="0" smtClean="0">
              <a:latin typeface="Times New Roman" panose="02020603050405020304"/>
              <a:ea typeface="微软雅黑" panose="020B0503020204020204" pitchFamily="34" charset="-122"/>
              <a:cs typeface="Times New Roman" panose="02020603050405020304"/>
            </a:endParaRPr>
          </a:p>
        </p:txBody>
      </p:sp>
      <p:pic>
        <p:nvPicPr>
          <p:cNvPr id="9" name="Picture 2" descr="6-6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070" y="3268442"/>
            <a:ext cx="4818116" cy="961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 descr="6-6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988" y="4308554"/>
            <a:ext cx="7344816" cy="95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墨迹 1"/>
              <p14:cNvContentPartPr/>
              <p14:nvPr/>
            </p14:nvContentPartPr>
            <p14:xfrm>
              <a:off x="2490480" y="3847320"/>
              <a:ext cx="7374600" cy="2178720"/>
            </p14:xfrm>
          </p:contentPart>
        </mc:Choice>
        <mc:Fallback xmlns="">
          <p:pic>
            <p:nvPicPr>
              <p:cNvPr id="2" name="墨迹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81120" y="3837960"/>
                <a:ext cx="7393320" cy="21974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2542" y="169959"/>
            <a:ext cx="11605847" cy="25288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五、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蛋白质的结构      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缺失</a:t>
            </a: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   </a:t>
            </a:r>
            <a:r>
              <a:rPr lang="fr-FR" altLang="zh-CN" sz="2800" b="1" kern="100" dirty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CFTR</a:t>
            </a:r>
            <a:r>
              <a:rPr lang="zh-CN" altLang="fr-FR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蛋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白结构   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kern="100" dirty="0" smtClean="0">
                <a:latin typeface="Times New Roman" panose="02020603050405020304"/>
                <a:ea typeface="微软雅黑" panose="020B0503020204020204" pitchFamily="34" charset="-122"/>
                <a:cs typeface="Courier New" panose="02070309020205020404"/>
              </a:rPr>
              <a:t>A</a:t>
            </a:r>
            <a:r>
              <a:rPr lang="en-US" altLang="zh-CN" sz="2800" kern="100" dirty="0">
                <a:latin typeface="Times New Roman" panose="02020603050405020304"/>
                <a:ea typeface="微软雅黑" panose="020B0503020204020204" pitchFamily="34" charset="-122"/>
                <a:cs typeface="Courier New" panose="02070309020205020404"/>
              </a:rPr>
              <a:t>//</a:t>
            </a:r>
            <a:r>
              <a:rPr lang="en-US" altLang="zh-CN" sz="2800" kern="100" dirty="0" smtClean="0">
                <a:latin typeface="Times New Roman" panose="02020603050405020304"/>
                <a:ea typeface="微软雅黑" panose="020B0503020204020204" pitchFamily="34" charset="-122"/>
                <a:cs typeface="Courier New" panose="02070309020205020404"/>
              </a:rPr>
              <a:t>T</a:t>
            </a:r>
            <a:r>
              <a:rPr lang="zh-CN" altLang="en-US" sz="2800" kern="100" dirty="0" smtClean="0">
                <a:latin typeface="Times New Roman" panose="02020603050405020304"/>
                <a:ea typeface="微软雅黑" panose="020B0503020204020204" pitchFamily="34" charset="-122"/>
                <a:cs typeface="Courier New" panose="02070309020205020404"/>
              </a:rPr>
              <a:t>      </a:t>
            </a:r>
            <a:r>
              <a:rPr lang="en-US" altLang="zh-CN" sz="2800" kern="100" dirty="0">
                <a:latin typeface="Times New Roman" panose="02020603050405020304"/>
                <a:ea typeface="微软雅黑" panose="020B0503020204020204" pitchFamily="34" charset="-122"/>
                <a:cs typeface="Courier New" panose="02070309020205020404"/>
              </a:rPr>
              <a:t>T</a:t>
            </a:r>
            <a:r>
              <a:rPr lang="en-US" altLang="zh-CN" sz="2800" kern="100" dirty="0" smtClean="0">
                <a:latin typeface="Times New Roman" panose="02020603050405020304"/>
                <a:ea typeface="微软雅黑" panose="020B0503020204020204" pitchFamily="34" charset="-122"/>
                <a:cs typeface="Courier New" panose="02070309020205020404"/>
              </a:rPr>
              <a:t>//A</a:t>
            </a:r>
            <a:r>
              <a:rPr lang="zh-CN" altLang="en-US" sz="2800" kern="100" dirty="0" smtClean="0">
                <a:latin typeface="Times New Roman" panose="02020603050405020304"/>
                <a:ea typeface="微软雅黑" panose="020B0503020204020204" pitchFamily="34" charset="-122"/>
                <a:cs typeface="Courier New" panose="02070309020205020404"/>
              </a:rPr>
              <a:t>     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缬氨酸   镰刀状    溶血性贫血 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r>
              <a:rPr lang="en-US" altLang="zh-CN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800" b="1" kern="100" dirty="0" smtClean="0">
                <a:solidFill>
                  <a:srgbClr val="00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酶的合成来控制代谢过程</a:t>
            </a: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indent="609600" algn="just">
              <a:lnSpc>
                <a:spcPts val="3760"/>
              </a:lnSpc>
              <a:defRPr/>
            </a:pPr>
            <a:endParaRPr lang="en-US" altLang="zh-CN" sz="2800" b="1" kern="100" dirty="0" smtClean="0">
              <a:solidFill>
                <a:srgbClr val="00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536" y="2143983"/>
            <a:ext cx="8715140" cy="321399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481541" y="3979652"/>
            <a:ext cx="1799783" cy="653850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3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酪氨酸酶</a:t>
            </a:r>
            <a:endParaRPr lang="zh-CN" altLang="zh-CN" sz="23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065350" y="4235854"/>
            <a:ext cx="1799783" cy="653850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3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黑色素</a:t>
            </a:r>
            <a:endParaRPr lang="zh-CN" altLang="zh-CN" sz="23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357906" y="3403721"/>
            <a:ext cx="1799783" cy="653850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3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酪氨酸酶</a:t>
            </a:r>
            <a:endParaRPr lang="zh-CN" altLang="zh-CN" sz="23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40843" y="4305708"/>
            <a:ext cx="4019974" cy="653850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3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不能将酪氨酸转化为黑色素</a:t>
            </a:r>
            <a:endParaRPr lang="zh-CN" altLang="zh-CN" sz="23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墨迹 1"/>
              <p14:cNvContentPartPr/>
              <p14:nvPr/>
            </p14:nvContentPartPr>
            <p14:xfrm>
              <a:off x="798840" y="1536840"/>
              <a:ext cx="10065600" cy="5118840"/>
            </p14:xfrm>
          </p:contentPart>
        </mc:Choice>
        <mc:Fallback xmlns="">
          <p:pic>
            <p:nvPicPr>
              <p:cNvPr id="2" name="墨迹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9480" y="1527480"/>
                <a:ext cx="10084320" cy="51375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614" y="792062"/>
            <a:ext cx="8553824" cy="4576199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310210" y="0"/>
            <a:ext cx="11158657" cy="722892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altLang="zh-CN" sz="2600" kern="100" dirty="0">
                <a:latin typeface="宋体" panose="02010600030101010101" pitchFamily="2" charset="-122"/>
                <a:ea typeface="微软雅黑" panose="020B0503020204020204" pitchFamily="34" charset="-122"/>
                <a:cs typeface="Times New Roman" panose="02020603050405020304"/>
              </a:rPr>
              <a:t>②</a:t>
            </a:r>
            <a:r>
              <a:rPr lang="zh-CN" altLang="zh-CN" sz="2600" kern="100" dirty="0"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豌豆的圆粒和皱粒的形成机理图解</a:t>
            </a:r>
            <a:endParaRPr lang="zh-CN" altLang="zh-CN" sz="1050" kern="100" dirty="0"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088450" y="1274278"/>
            <a:ext cx="1757215" cy="700005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en-US" altLang="zh-CN" sz="25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DNA</a:t>
            </a:r>
            <a:r>
              <a:rPr lang="zh-CN" altLang="en-US" sz="25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序列</a:t>
            </a:r>
            <a:endParaRPr lang="zh-CN" altLang="zh-CN" sz="25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332992" y="2147697"/>
            <a:ext cx="2045181" cy="700005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5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淀粉分支酶</a:t>
            </a:r>
            <a:endParaRPr lang="zh-CN" altLang="zh-CN" sz="25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968103" y="2119129"/>
            <a:ext cx="2045181" cy="700005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5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淀粉降低</a:t>
            </a:r>
            <a:endParaRPr lang="zh-CN" altLang="zh-CN" sz="25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987149" y="2524235"/>
            <a:ext cx="1022590" cy="700005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5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蔗糖</a:t>
            </a:r>
            <a:endParaRPr lang="zh-CN" altLang="zh-CN" sz="25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642160" y="2263111"/>
            <a:ext cx="1022590" cy="700005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5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皱粒</a:t>
            </a:r>
            <a:endParaRPr lang="zh-CN" altLang="zh-CN" sz="25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313946" y="3746361"/>
            <a:ext cx="2045181" cy="700005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5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淀粉分支酶</a:t>
            </a:r>
            <a:endParaRPr lang="zh-CN" altLang="zh-CN" sz="25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608260" y="3717793"/>
            <a:ext cx="1079870" cy="700005"/>
          </a:xfrm>
          <a:prstGeom prst="rect">
            <a:avLst/>
          </a:prstGeom>
        </p:spPr>
        <p:txBody>
          <a:bodyPr wrap="square" lIns="121870" tIns="60934" rIns="121870" bIns="60934">
            <a:spAutoFit/>
          </a:bodyPr>
          <a:lstStyle>
            <a:defPPr>
              <a:defRPr lang="zh-CN"/>
            </a:defPPr>
            <a:lvl1pPr marL="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4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0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2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800" algn="l" defTabSz="121856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>
              <a:lnSpc>
                <a:spcPct val="150000"/>
              </a:lnSpc>
            </a:pPr>
            <a:r>
              <a:rPr lang="zh-CN" altLang="en-US" sz="2500" kern="100" dirty="0">
                <a:solidFill>
                  <a:srgbClr val="C00000"/>
                </a:solidFill>
                <a:latin typeface="Times New Roman" panose="02020603050405020304"/>
                <a:ea typeface="微软雅黑" panose="020B0503020204020204" pitchFamily="34" charset="-122"/>
                <a:cs typeface="Times New Roman" panose="02020603050405020304"/>
              </a:rPr>
              <a:t>圆粒</a:t>
            </a:r>
            <a:endParaRPr lang="zh-CN" altLang="zh-CN" sz="2500" kern="100" dirty="0">
              <a:solidFill>
                <a:srgbClr val="C00000"/>
              </a:solidFill>
              <a:latin typeface="宋体" panose="02010600030101010101" pitchFamily="2" charset="-122"/>
              <a:cs typeface="Courier New" panose="02070309020205020404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墨迹 2"/>
              <p14:cNvContentPartPr/>
              <p14:nvPr/>
            </p14:nvContentPartPr>
            <p14:xfrm>
              <a:off x="10590840" y="2531520"/>
              <a:ext cx="387720" cy="2111040"/>
            </p14:xfrm>
          </p:contentPart>
        </mc:Choice>
        <mc:Fallback xmlns="">
          <p:pic>
            <p:nvPicPr>
              <p:cNvPr id="3" name="墨迹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81480" y="2522160"/>
                <a:ext cx="406440" cy="21297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10" grpId="0"/>
      <p:bldP spid="10" grpId="1"/>
      <p:bldP spid="12" grpId="0"/>
      <p:bldP spid="12" grpId="1"/>
      <p:bldP spid="13" grpId="0"/>
      <p:bldP spid="13" grpId="1"/>
      <p:bldP spid="16" grpId="0"/>
      <p:bldP spid="16" grpId="1"/>
      <p:bldP spid="19" grpId="0"/>
      <p:bldP spid="19" grpId="1"/>
      <p:bldP spid="20" grpId="0"/>
      <p:bldP spid="20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5292724b-a3bc-4caf-8f74-5f3a462d1ab5}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508</TotalTime>
  <Words>2296</Words>
  <Application>Microsoft Office PowerPoint</Application>
  <PresentationFormat>宽屏</PresentationFormat>
  <Paragraphs>239</Paragraphs>
  <Slides>27</Slides>
  <Notes>7</Notes>
  <HiddenSlides>0</HiddenSlides>
  <MMClips>0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3" baseType="lpstr">
      <vt:lpstr>PMingLiU</vt:lpstr>
      <vt:lpstr>等线</vt:lpstr>
      <vt:lpstr>等线</vt:lpstr>
      <vt:lpstr>等线 Light</vt:lpstr>
      <vt:lpstr>黑体</vt:lpstr>
      <vt:lpstr>楷体_GB2312</vt:lpstr>
      <vt:lpstr>隶书</vt:lpstr>
      <vt:lpstr>宋体</vt:lpstr>
      <vt:lpstr>微软雅黑</vt:lpstr>
      <vt:lpstr>Arial</vt:lpstr>
      <vt:lpstr>Calibri</vt:lpstr>
      <vt:lpstr>Calibri Light</vt:lpstr>
      <vt:lpstr>Courier New</vt:lpstr>
      <vt:lpstr>Times New Roman</vt:lpstr>
      <vt:lpstr>Office 主题​​</vt:lpstr>
      <vt:lpstr>文档</vt:lpstr>
      <vt:lpstr>基因的表达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Users</dc:creator>
  <cp:lastModifiedBy>Windows 用户</cp:lastModifiedBy>
  <cp:revision>168</cp:revision>
  <dcterms:created xsi:type="dcterms:W3CDTF">2019-10-10T07:57:00Z</dcterms:created>
  <dcterms:modified xsi:type="dcterms:W3CDTF">2019-11-25T07:17:03Z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